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8" r:id="rId2"/>
    <p:sldId id="264" r:id="rId3"/>
    <p:sldId id="265" r:id="rId4"/>
    <p:sldId id="313" r:id="rId5"/>
    <p:sldId id="266" r:id="rId6"/>
    <p:sldId id="262" r:id="rId7"/>
    <p:sldId id="268" r:id="rId8"/>
    <p:sldId id="285" r:id="rId9"/>
    <p:sldId id="299" r:id="rId10"/>
    <p:sldId id="269" r:id="rId11"/>
    <p:sldId id="275" r:id="rId12"/>
    <p:sldId id="276" r:id="rId13"/>
    <p:sldId id="277" r:id="rId14"/>
    <p:sldId id="279" r:id="rId15"/>
    <p:sldId id="283" r:id="rId16"/>
    <p:sldId id="312" r:id="rId17"/>
    <p:sldId id="290" r:id="rId18"/>
    <p:sldId id="291" r:id="rId19"/>
    <p:sldId id="292" r:id="rId20"/>
    <p:sldId id="314" r:id="rId21"/>
    <p:sldId id="300" r:id="rId22"/>
    <p:sldId id="315" r:id="rId23"/>
    <p:sldId id="293" r:id="rId24"/>
    <p:sldId id="294" r:id="rId25"/>
    <p:sldId id="295" r:id="rId26"/>
    <p:sldId id="297" r:id="rId27"/>
    <p:sldId id="301" r:id="rId28"/>
    <p:sldId id="311" r:id="rId29"/>
    <p:sldId id="302" r:id="rId30"/>
    <p:sldId id="303" r:id="rId31"/>
    <p:sldId id="304" r:id="rId32"/>
    <p:sldId id="305" r:id="rId33"/>
    <p:sldId id="306" r:id="rId34"/>
    <p:sldId id="307" r:id="rId35"/>
    <p:sldId id="308" r:id="rId36"/>
    <p:sldId id="309" r:id="rId37"/>
    <p:sldId id="310" r:id="rId38"/>
    <p:sldId id="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3A92B2"/>
    <a:srgbClr val="F68D3A"/>
    <a:srgbClr val="60BB46"/>
    <a:srgbClr val="019AD9"/>
    <a:srgbClr val="FFCF51"/>
    <a:srgbClr val="F15069"/>
    <a:srgbClr val="5962AC"/>
    <a:srgbClr val="272A30"/>
    <a:srgbClr val="00B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15" autoAdjust="0"/>
  </p:normalViewPr>
  <p:slideViewPr>
    <p:cSldViewPr snapToGrid="0">
      <p:cViewPr>
        <p:scale>
          <a:sx n="100" d="100"/>
          <a:sy n="100" d="100"/>
        </p:scale>
        <p:origin x="-92" y="136"/>
      </p:cViewPr>
      <p:guideLst/>
    </p:cSldViewPr>
  </p:slideViewPr>
  <p:notesTextViewPr>
    <p:cViewPr>
      <p:scale>
        <a:sx n="1" d="1"/>
        <a:sy n="1" d="1"/>
      </p:scale>
      <p:origin x="0" y="0"/>
    </p:cViewPr>
  </p:notesTextViewPr>
  <p:notesViewPr>
    <p:cSldViewPr snapToGrid="0">
      <p:cViewPr varScale="1">
        <p:scale>
          <a:sx n="77" d="100"/>
          <a:sy n="77" d="100"/>
        </p:scale>
        <p:origin x="281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Nemeth" userId="1f8ed34a-9fdf-4b48-ae6d-e04178aa6f65" providerId="ADAL" clId="{C3775814-28D6-44FD-8499-BF952B946FC2}"/>
    <pc:docChg chg="custSel mod modSld">
      <pc:chgData name="Bryan Nemeth" userId="1f8ed34a-9fdf-4b48-ae6d-e04178aa6f65" providerId="ADAL" clId="{C3775814-28D6-44FD-8499-BF952B946FC2}" dt="2025-03-28T23:32:34.144" v="443"/>
      <pc:docMkLst>
        <pc:docMk/>
      </pc:docMkLst>
      <pc:sldChg chg="modNotesTx">
        <pc:chgData name="Bryan Nemeth" userId="1f8ed34a-9fdf-4b48-ae6d-e04178aa6f65" providerId="ADAL" clId="{C3775814-28D6-44FD-8499-BF952B946FC2}" dt="2025-03-28T22:49:16.524" v="29" actId="6549"/>
        <pc:sldMkLst>
          <pc:docMk/>
          <pc:sldMk cId="94433477" sldId="290"/>
        </pc:sldMkLst>
      </pc:sldChg>
      <pc:sldChg chg="modNotesTx">
        <pc:chgData name="Bryan Nemeth" userId="1f8ed34a-9fdf-4b48-ae6d-e04178aa6f65" providerId="ADAL" clId="{C3775814-28D6-44FD-8499-BF952B946FC2}" dt="2025-03-28T22:49:34.561" v="30" actId="6549"/>
        <pc:sldMkLst>
          <pc:docMk/>
          <pc:sldMk cId="443512721" sldId="291"/>
        </pc:sldMkLst>
      </pc:sldChg>
      <pc:sldChg chg="modSp mod modNotesTx">
        <pc:chgData name="Bryan Nemeth" userId="1f8ed34a-9fdf-4b48-ae6d-e04178aa6f65" providerId="ADAL" clId="{C3775814-28D6-44FD-8499-BF952B946FC2}" dt="2025-03-28T22:51:36.416" v="174" actId="6549"/>
        <pc:sldMkLst>
          <pc:docMk/>
          <pc:sldMk cId="3078761386" sldId="292"/>
        </pc:sldMkLst>
        <pc:spChg chg="mod">
          <ac:chgData name="Bryan Nemeth" userId="1f8ed34a-9fdf-4b48-ae6d-e04178aa6f65" providerId="ADAL" clId="{C3775814-28D6-44FD-8499-BF952B946FC2}" dt="2025-03-28T22:51:28.277" v="173" actId="6549"/>
          <ac:spMkLst>
            <pc:docMk/>
            <pc:sldMk cId="3078761386" sldId="292"/>
            <ac:spMk id="13" creationId="{67218857-0C02-D3D3-A706-80395DE6B586}"/>
          </ac:spMkLst>
        </pc:spChg>
      </pc:sldChg>
      <pc:sldChg chg="modNotesTx">
        <pc:chgData name="Bryan Nemeth" userId="1f8ed34a-9fdf-4b48-ae6d-e04178aa6f65" providerId="ADAL" clId="{C3775814-28D6-44FD-8499-BF952B946FC2}" dt="2025-03-28T22:52:03.111" v="178" actId="6549"/>
        <pc:sldMkLst>
          <pc:docMk/>
          <pc:sldMk cId="423356956" sldId="293"/>
        </pc:sldMkLst>
      </pc:sldChg>
      <pc:sldChg chg="modSp mod modNotesTx">
        <pc:chgData name="Bryan Nemeth" userId="1f8ed34a-9fdf-4b48-ae6d-e04178aa6f65" providerId="ADAL" clId="{C3775814-28D6-44FD-8499-BF952B946FC2}" dt="2025-03-28T22:52:34.971" v="215" actId="20577"/>
        <pc:sldMkLst>
          <pc:docMk/>
          <pc:sldMk cId="1499745477" sldId="294"/>
        </pc:sldMkLst>
        <pc:spChg chg="mod">
          <ac:chgData name="Bryan Nemeth" userId="1f8ed34a-9fdf-4b48-ae6d-e04178aa6f65" providerId="ADAL" clId="{C3775814-28D6-44FD-8499-BF952B946FC2}" dt="2025-03-28T22:52:34.971" v="215" actId="20577"/>
          <ac:spMkLst>
            <pc:docMk/>
            <pc:sldMk cId="1499745477" sldId="294"/>
            <ac:spMk id="13" creationId="{9103626C-1E98-1B35-9DAE-0B2CCDBDCD0C}"/>
          </ac:spMkLst>
        </pc:spChg>
      </pc:sldChg>
      <pc:sldChg chg="modNotesTx">
        <pc:chgData name="Bryan Nemeth" userId="1f8ed34a-9fdf-4b48-ae6d-e04178aa6f65" providerId="ADAL" clId="{C3775814-28D6-44FD-8499-BF952B946FC2}" dt="2025-03-28T22:52:48.112" v="216" actId="6549"/>
        <pc:sldMkLst>
          <pc:docMk/>
          <pc:sldMk cId="4275763263" sldId="295"/>
        </pc:sldMkLst>
      </pc:sldChg>
      <pc:sldChg chg="modSp mod modNotesTx">
        <pc:chgData name="Bryan Nemeth" userId="1f8ed34a-9fdf-4b48-ae6d-e04178aa6f65" providerId="ADAL" clId="{C3775814-28D6-44FD-8499-BF952B946FC2}" dt="2025-03-28T22:55:00.384" v="442" actId="6549"/>
        <pc:sldMkLst>
          <pc:docMk/>
          <pc:sldMk cId="2242914328" sldId="297"/>
        </pc:sldMkLst>
        <pc:spChg chg="mod">
          <ac:chgData name="Bryan Nemeth" userId="1f8ed34a-9fdf-4b48-ae6d-e04178aa6f65" providerId="ADAL" clId="{C3775814-28D6-44FD-8499-BF952B946FC2}" dt="2025-03-28T22:54:55.414" v="441" actId="20577"/>
          <ac:spMkLst>
            <pc:docMk/>
            <pc:sldMk cId="2242914328" sldId="297"/>
            <ac:spMk id="13" creationId="{D3F0EA52-E01E-1B99-07C7-15C91E320574}"/>
          </ac:spMkLst>
        </pc:spChg>
      </pc:sldChg>
      <pc:sldChg chg="modNotesTx">
        <pc:chgData name="Bryan Nemeth" userId="1f8ed34a-9fdf-4b48-ae6d-e04178aa6f65" providerId="ADAL" clId="{C3775814-28D6-44FD-8499-BF952B946FC2}" dt="2025-03-28T22:51:51.896" v="176" actId="6549"/>
        <pc:sldMkLst>
          <pc:docMk/>
          <pc:sldMk cId="2826552731" sldId="300"/>
        </pc:sldMkLst>
      </pc:sldChg>
      <pc:sldChg chg="modSp mod modNotesTx">
        <pc:chgData name="Bryan Nemeth" userId="1f8ed34a-9fdf-4b48-ae6d-e04178aa6f65" providerId="ADAL" clId="{C3775814-28D6-44FD-8499-BF952B946FC2}" dt="2025-03-28T22:49:04.505" v="28" actId="20577"/>
        <pc:sldMkLst>
          <pc:docMk/>
          <pc:sldMk cId="3974339497" sldId="312"/>
        </pc:sldMkLst>
        <pc:spChg chg="mod">
          <ac:chgData name="Bryan Nemeth" userId="1f8ed34a-9fdf-4b48-ae6d-e04178aa6f65" providerId="ADAL" clId="{C3775814-28D6-44FD-8499-BF952B946FC2}" dt="2025-03-28T22:49:04.505" v="28" actId="20577"/>
          <ac:spMkLst>
            <pc:docMk/>
            <pc:sldMk cId="3974339497" sldId="312"/>
            <ac:spMk id="13" creationId="{45EE8F84-0C62-38EB-219E-58EA2E0AA560}"/>
          </ac:spMkLst>
        </pc:spChg>
      </pc:sldChg>
      <pc:sldChg chg="modNotesTx">
        <pc:chgData name="Bryan Nemeth" userId="1f8ed34a-9fdf-4b48-ae6d-e04178aa6f65" providerId="ADAL" clId="{C3775814-28D6-44FD-8499-BF952B946FC2}" dt="2025-03-28T22:51:44.157" v="175" actId="6549"/>
        <pc:sldMkLst>
          <pc:docMk/>
          <pc:sldMk cId="3416559803" sldId="314"/>
        </pc:sldMkLst>
      </pc:sldChg>
      <pc:sldChg chg="modNotesTx">
        <pc:chgData name="Bryan Nemeth" userId="1f8ed34a-9fdf-4b48-ae6d-e04178aa6f65" providerId="ADAL" clId="{C3775814-28D6-44FD-8499-BF952B946FC2}" dt="2025-03-28T22:51:57.859" v="177" actId="6549"/>
        <pc:sldMkLst>
          <pc:docMk/>
          <pc:sldMk cId="1105208502" sldId="315"/>
        </pc:sldMkLst>
      </pc:sldChg>
    </pc:docChg>
  </pc:docChgLst>
  <pc:docChgLst>
    <pc:chgData name="Bryan Nemeth" userId="1f8ed34a-9fdf-4b48-ae6d-e04178aa6f65" providerId="ADAL" clId="{147C0334-88FE-4500-B1B8-C9C24EEA19D6}"/>
    <pc:docChg chg="undo custSel modSld">
      <pc:chgData name="Bryan Nemeth" userId="1f8ed34a-9fdf-4b48-ae6d-e04178aa6f65" providerId="ADAL" clId="{147C0334-88FE-4500-B1B8-C9C24EEA19D6}" dt="2025-03-27T13:18:48.423" v="2288" actId="20577"/>
      <pc:docMkLst>
        <pc:docMk/>
      </pc:docMkLst>
      <pc:sldChg chg="modNotesTx">
        <pc:chgData name="Bryan Nemeth" userId="1f8ed34a-9fdf-4b48-ae6d-e04178aa6f65" providerId="ADAL" clId="{147C0334-88FE-4500-B1B8-C9C24EEA19D6}" dt="2025-03-27T00:05:21.578" v="248" actId="6549"/>
        <pc:sldMkLst>
          <pc:docMk/>
          <pc:sldMk cId="94433477" sldId="290"/>
        </pc:sldMkLst>
      </pc:sldChg>
      <pc:sldChg chg="modNotesTx">
        <pc:chgData name="Bryan Nemeth" userId="1f8ed34a-9fdf-4b48-ae6d-e04178aa6f65" providerId="ADAL" clId="{147C0334-88FE-4500-B1B8-C9C24EEA19D6}" dt="2025-03-27T00:08:32.190" v="256" actId="33524"/>
        <pc:sldMkLst>
          <pc:docMk/>
          <pc:sldMk cId="443512721" sldId="291"/>
        </pc:sldMkLst>
      </pc:sldChg>
      <pc:sldChg chg="modNotesTx">
        <pc:chgData name="Bryan Nemeth" userId="1f8ed34a-9fdf-4b48-ae6d-e04178aa6f65" providerId="ADAL" clId="{147C0334-88FE-4500-B1B8-C9C24EEA19D6}" dt="2025-03-27T01:06:35.500" v="2119" actId="20577"/>
        <pc:sldMkLst>
          <pc:docMk/>
          <pc:sldMk cId="3078761386" sldId="292"/>
        </pc:sldMkLst>
      </pc:sldChg>
      <pc:sldChg chg="modSp mod modNotesTx">
        <pc:chgData name="Bryan Nemeth" userId="1f8ed34a-9fdf-4b48-ae6d-e04178aa6f65" providerId="ADAL" clId="{147C0334-88FE-4500-B1B8-C9C24EEA19D6}" dt="2025-03-27T01:16:38.137" v="2174" actId="20577"/>
        <pc:sldMkLst>
          <pc:docMk/>
          <pc:sldMk cId="1499745477" sldId="294"/>
        </pc:sldMkLst>
        <pc:spChg chg="mod">
          <ac:chgData name="Bryan Nemeth" userId="1f8ed34a-9fdf-4b48-ae6d-e04178aa6f65" providerId="ADAL" clId="{147C0334-88FE-4500-B1B8-C9C24EEA19D6}" dt="2025-03-27T01:16:38.137" v="2174" actId="20577"/>
          <ac:spMkLst>
            <pc:docMk/>
            <pc:sldMk cId="1499745477" sldId="294"/>
            <ac:spMk id="13" creationId="{9103626C-1E98-1B35-9DAE-0B2CCDBDCD0C}"/>
          </ac:spMkLst>
        </pc:spChg>
      </pc:sldChg>
      <pc:sldChg chg="modNotesTx">
        <pc:chgData name="Bryan Nemeth" userId="1f8ed34a-9fdf-4b48-ae6d-e04178aa6f65" providerId="ADAL" clId="{147C0334-88FE-4500-B1B8-C9C24EEA19D6}" dt="2025-03-27T01:20:47.726" v="2287" actId="6549"/>
        <pc:sldMkLst>
          <pc:docMk/>
          <pc:sldMk cId="2242914328" sldId="297"/>
        </pc:sldMkLst>
      </pc:sldChg>
      <pc:sldChg chg="modNotesTx">
        <pc:chgData name="Bryan Nemeth" userId="1f8ed34a-9fdf-4b48-ae6d-e04178aa6f65" providerId="ADAL" clId="{147C0334-88FE-4500-B1B8-C9C24EEA19D6}" dt="2025-03-27T01:09:40.415" v="2151" actId="6549"/>
        <pc:sldMkLst>
          <pc:docMk/>
          <pc:sldMk cId="2826552731" sldId="300"/>
        </pc:sldMkLst>
      </pc:sldChg>
      <pc:sldChg chg="modNotesTx">
        <pc:chgData name="Bryan Nemeth" userId="1f8ed34a-9fdf-4b48-ae6d-e04178aa6f65" providerId="ADAL" clId="{147C0334-88FE-4500-B1B8-C9C24EEA19D6}" dt="2025-03-27T13:18:48.423" v="2288" actId="20577"/>
        <pc:sldMkLst>
          <pc:docMk/>
          <pc:sldMk cId="3974339497" sldId="312"/>
        </pc:sldMkLst>
      </pc:sldChg>
      <pc:sldChg chg="modNotesTx">
        <pc:chgData name="Bryan Nemeth" userId="1f8ed34a-9fdf-4b48-ae6d-e04178aa6f65" providerId="ADAL" clId="{147C0334-88FE-4500-B1B8-C9C24EEA19D6}" dt="2025-03-27T01:09:11.720" v="2135" actId="313"/>
        <pc:sldMkLst>
          <pc:docMk/>
          <pc:sldMk cId="3416559803" sldId="314"/>
        </pc:sldMkLst>
      </pc:sldChg>
      <pc:sldChg chg="modNotesTx">
        <pc:chgData name="Bryan Nemeth" userId="1f8ed34a-9fdf-4b48-ae6d-e04178aa6f65" providerId="ADAL" clId="{147C0334-88FE-4500-B1B8-C9C24EEA19D6}" dt="2025-03-27T01:11:35.752" v="2159" actId="20577"/>
        <pc:sldMkLst>
          <pc:docMk/>
          <pc:sldMk cId="1105208502"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81FDF-AFE0-409A-A4C1-D9B16A13D045}"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7F7FA-7D4F-4AA5-9BE6-46C186C2952A}" type="slidenum">
              <a:rPr lang="en-US" smtClean="0"/>
              <a:t>‹#›</a:t>
            </a:fld>
            <a:endParaRPr lang="en-US"/>
          </a:p>
        </p:txBody>
      </p:sp>
    </p:spTree>
    <p:extLst>
      <p:ext uri="{BB962C8B-B14F-4D97-AF65-F5344CB8AC3E}">
        <p14:creationId xmlns:p14="http://schemas.microsoft.com/office/powerpoint/2010/main" val="314427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F7F7FA-7D4F-4AA5-9BE6-46C186C2952A}" type="slidenum">
              <a:rPr lang="en-US" smtClean="0"/>
              <a:t>1</a:t>
            </a:fld>
            <a:endParaRPr lang="en-US"/>
          </a:p>
        </p:txBody>
      </p:sp>
    </p:spTree>
    <p:extLst>
      <p:ext uri="{BB962C8B-B14F-4D97-AF65-F5344CB8AC3E}">
        <p14:creationId xmlns:p14="http://schemas.microsoft.com/office/powerpoint/2010/main" val="411319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4616E-D267-D969-4FFB-3E6C6F036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75BE0-CA89-7C30-37DF-5F3F41AB5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68795-0CB2-FACD-5B4B-4952D3D31B53}"/>
              </a:ext>
            </a:extLst>
          </p:cNvPr>
          <p:cNvSpPr>
            <a:spLocks noGrp="1"/>
          </p:cNvSpPr>
          <p:nvPr>
            <p:ph type="body" idx="1"/>
          </p:nvPr>
        </p:nvSpPr>
        <p:spPr/>
        <p:txBody>
          <a:bodyPr/>
          <a:lstStyle/>
          <a:p>
            <a:endParaRPr lang="en-US" dirty="0">
              <a:latin typeface="Aptos" panose="02110004020202020204"/>
              <a:ea typeface="Calibri"/>
              <a:cs typeface="Calibri"/>
            </a:endParaRPr>
          </a:p>
          <a:p>
            <a:endParaRPr lang="en-US" dirty="0">
              <a:latin typeface="Aptos" panose="02110004020202020204"/>
              <a:ea typeface="Calibri"/>
              <a:cs typeface="Calibri"/>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106E812C-B7EB-C9B8-77F4-0E03C33BBC57}"/>
              </a:ext>
            </a:extLst>
          </p:cNvPr>
          <p:cNvSpPr>
            <a:spLocks noGrp="1"/>
          </p:cNvSpPr>
          <p:nvPr>
            <p:ph type="sldNum" sz="quarter" idx="5"/>
          </p:nvPr>
        </p:nvSpPr>
        <p:spPr/>
        <p:txBody>
          <a:bodyPr/>
          <a:lstStyle/>
          <a:p>
            <a:fld id="{68F7F7FA-7D4F-4AA5-9BE6-46C186C2952A}" type="slidenum">
              <a:rPr lang="en-US" smtClean="0"/>
              <a:t>22</a:t>
            </a:fld>
            <a:endParaRPr lang="en-US"/>
          </a:p>
        </p:txBody>
      </p:sp>
    </p:spTree>
    <p:extLst>
      <p:ext uri="{BB962C8B-B14F-4D97-AF65-F5344CB8AC3E}">
        <p14:creationId xmlns:p14="http://schemas.microsoft.com/office/powerpoint/2010/main" val="362751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7F7FA-7D4F-4AA5-9BE6-46C186C2952A}" type="slidenum">
              <a:rPr lang="en-US" smtClean="0"/>
              <a:t>23</a:t>
            </a:fld>
            <a:endParaRPr lang="en-US"/>
          </a:p>
        </p:txBody>
      </p:sp>
    </p:spTree>
    <p:extLst>
      <p:ext uri="{BB962C8B-B14F-4D97-AF65-F5344CB8AC3E}">
        <p14:creationId xmlns:p14="http://schemas.microsoft.com/office/powerpoint/2010/main" val="263754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a:ea typeface="Calibri"/>
              <a:cs typeface="Calibri"/>
            </a:endParaRPr>
          </a:p>
          <a:p>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68F7F7FA-7D4F-4AA5-9BE6-46C186C2952A}" type="slidenum">
              <a:rPr lang="en-US" smtClean="0"/>
              <a:t>24</a:t>
            </a:fld>
            <a:endParaRPr lang="en-US"/>
          </a:p>
        </p:txBody>
      </p:sp>
    </p:spTree>
    <p:extLst>
      <p:ext uri="{BB962C8B-B14F-4D97-AF65-F5344CB8AC3E}">
        <p14:creationId xmlns:p14="http://schemas.microsoft.com/office/powerpoint/2010/main" val="224903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8F7F7FA-7D4F-4AA5-9BE6-46C186C2952A}" type="slidenum">
              <a:rPr lang="en-US" smtClean="0"/>
              <a:t>25</a:t>
            </a:fld>
            <a:endParaRPr lang="en-US"/>
          </a:p>
        </p:txBody>
      </p:sp>
    </p:spTree>
    <p:extLst>
      <p:ext uri="{BB962C8B-B14F-4D97-AF65-F5344CB8AC3E}">
        <p14:creationId xmlns:p14="http://schemas.microsoft.com/office/powerpoint/2010/main" val="2629559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8F7F7FA-7D4F-4AA5-9BE6-46C186C2952A}" type="slidenum">
              <a:rPr lang="en-US" smtClean="0"/>
              <a:t>26</a:t>
            </a:fld>
            <a:endParaRPr lang="en-US"/>
          </a:p>
        </p:txBody>
      </p:sp>
    </p:spTree>
    <p:extLst>
      <p:ext uri="{BB962C8B-B14F-4D97-AF65-F5344CB8AC3E}">
        <p14:creationId xmlns:p14="http://schemas.microsoft.com/office/powerpoint/2010/main" val="22210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06E912-08BC-46E2-9414-A0AB98B194CB}" type="slidenum">
              <a:rPr lang="en-US" smtClean="0"/>
              <a:t>6</a:t>
            </a:fld>
            <a:endParaRPr lang="en-US"/>
          </a:p>
        </p:txBody>
      </p:sp>
    </p:spTree>
    <p:extLst>
      <p:ext uri="{BB962C8B-B14F-4D97-AF65-F5344CB8AC3E}">
        <p14:creationId xmlns:p14="http://schemas.microsoft.com/office/powerpoint/2010/main" val="128723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F7F7FA-7D4F-4AA5-9BE6-46C186C2952A}" type="slidenum">
              <a:rPr lang="en-US" smtClean="0"/>
              <a:t>9</a:t>
            </a:fld>
            <a:endParaRPr lang="en-US"/>
          </a:p>
        </p:txBody>
      </p:sp>
    </p:spTree>
    <p:extLst>
      <p:ext uri="{BB962C8B-B14F-4D97-AF65-F5344CB8AC3E}">
        <p14:creationId xmlns:p14="http://schemas.microsoft.com/office/powerpoint/2010/main" val="118868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8F7F7FA-7D4F-4AA5-9BE6-46C186C2952A}" type="slidenum">
              <a:rPr lang="en-US" smtClean="0"/>
              <a:t>16</a:t>
            </a:fld>
            <a:endParaRPr lang="en-US"/>
          </a:p>
        </p:txBody>
      </p:sp>
    </p:spTree>
    <p:extLst>
      <p:ext uri="{BB962C8B-B14F-4D97-AF65-F5344CB8AC3E}">
        <p14:creationId xmlns:p14="http://schemas.microsoft.com/office/powerpoint/2010/main" val="214797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8F7F7FA-7D4F-4AA5-9BE6-46C186C2952A}" type="slidenum">
              <a:rPr lang="en-US" smtClean="0"/>
              <a:t>17</a:t>
            </a:fld>
            <a:endParaRPr lang="en-US"/>
          </a:p>
        </p:txBody>
      </p:sp>
    </p:spTree>
    <p:extLst>
      <p:ext uri="{BB962C8B-B14F-4D97-AF65-F5344CB8AC3E}">
        <p14:creationId xmlns:p14="http://schemas.microsoft.com/office/powerpoint/2010/main" val="262337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8F7F7FA-7D4F-4AA5-9BE6-46C186C2952A}" type="slidenum">
              <a:rPr lang="en-US" smtClean="0"/>
              <a:t>18</a:t>
            </a:fld>
            <a:endParaRPr lang="en-US"/>
          </a:p>
        </p:txBody>
      </p:sp>
    </p:spTree>
    <p:extLst>
      <p:ext uri="{BB962C8B-B14F-4D97-AF65-F5344CB8AC3E}">
        <p14:creationId xmlns:p14="http://schemas.microsoft.com/office/powerpoint/2010/main" val="367301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8F7F7FA-7D4F-4AA5-9BE6-46C186C2952A}" type="slidenum">
              <a:rPr lang="en-US" smtClean="0"/>
              <a:t>19</a:t>
            </a:fld>
            <a:endParaRPr lang="en-US"/>
          </a:p>
        </p:txBody>
      </p:sp>
    </p:spTree>
    <p:extLst>
      <p:ext uri="{BB962C8B-B14F-4D97-AF65-F5344CB8AC3E}">
        <p14:creationId xmlns:p14="http://schemas.microsoft.com/office/powerpoint/2010/main" val="117111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FC736-932D-A5C2-06B7-944BCB3CF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FC3E4-51A4-2C02-CCCA-CE300CF84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936FE-6B20-93F4-86A2-34406C2521F4}"/>
              </a:ext>
            </a:extLst>
          </p:cNvPr>
          <p:cNvSpPr>
            <a:spLocks noGrp="1"/>
          </p:cNvSpPr>
          <p:nvPr>
            <p:ph type="body" idx="1"/>
          </p:nvPr>
        </p:nvSpPr>
        <p:spPr/>
        <p:txBody>
          <a:bodyPr/>
          <a:lstStyle/>
          <a:p>
            <a:endParaRPr lang="en-US" dirty="0">
              <a:latin typeface="Aptos" panose="02110004020202020204"/>
              <a:ea typeface="Calibri"/>
              <a:cs typeface="Calibri"/>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DCBFFD6F-74EE-19A7-713A-6ABB20135352}"/>
              </a:ext>
            </a:extLst>
          </p:cNvPr>
          <p:cNvSpPr>
            <a:spLocks noGrp="1"/>
          </p:cNvSpPr>
          <p:nvPr>
            <p:ph type="sldNum" sz="quarter" idx="5"/>
          </p:nvPr>
        </p:nvSpPr>
        <p:spPr/>
        <p:txBody>
          <a:bodyPr/>
          <a:lstStyle/>
          <a:p>
            <a:fld id="{68F7F7FA-7D4F-4AA5-9BE6-46C186C2952A}" type="slidenum">
              <a:rPr lang="en-US" smtClean="0"/>
              <a:t>20</a:t>
            </a:fld>
            <a:endParaRPr lang="en-US"/>
          </a:p>
        </p:txBody>
      </p:sp>
    </p:spTree>
    <p:extLst>
      <p:ext uri="{BB962C8B-B14F-4D97-AF65-F5344CB8AC3E}">
        <p14:creationId xmlns:p14="http://schemas.microsoft.com/office/powerpoint/2010/main" val="344946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8F7F7FA-7D4F-4AA5-9BE6-46C186C2952A}" type="slidenum">
              <a:rPr lang="en-US" smtClean="0"/>
              <a:t>21</a:t>
            </a:fld>
            <a:endParaRPr lang="en-US"/>
          </a:p>
        </p:txBody>
      </p:sp>
    </p:spTree>
    <p:extLst>
      <p:ext uri="{BB962C8B-B14F-4D97-AF65-F5344CB8AC3E}">
        <p14:creationId xmlns:p14="http://schemas.microsoft.com/office/powerpoint/2010/main" val="134558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D42381-0626-F546-BA32-4227BF943084}"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42381-0626-F546-BA32-4227BF943084}"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41161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42381-0626-F546-BA32-4227BF943084}"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93698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42381-0626-F546-BA32-4227BF943084}"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20811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42381-0626-F546-BA32-4227BF943084}"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157849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42381-0626-F546-BA32-4227BF943084}"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185521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42381-0626-F546-BA32-4227BF943084}" type="datetimeFigureOut">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130978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42381-0626-F546-BA32-4227BF943084}" type="datetimeFigureOut">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189252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42381-0626-F546-BA32-4227BF943084}" type="datetimeFigureOut">
              <a:rPr lang="en-US" smtClean="0"/>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129966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42381-0626-F546-BA32-4227BF943084}"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141684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42381-0626-F546-BA32-4227BF943084}"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85AC9-E4E9-0F49-83AE-BE06B7CD9239}" type="slidenum">
              <a:rPr lang="en-US" smtClean="0"/>
              <a:t>‹#›</a:t>
            </a:fld>
            <a:endParaRPr lang="en-US"/>
          </a:p>
        </p:txBody>
      </p:sp>
    </p:spTree>
    <p:extLst>
      <p:ext uri="{BB962C8B-B14F-4D97-AF65-F5344CB8AC3E}">
        <p14:creationId xmlns:p14="http://schemas.microsoft.com/office/powerpoint/2010/main" val="157763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42381-0626-F546-BA32-4227BF943084}" type="datetimeFigureOut">
              <a:rPr lang="en-US" smtClean="0"/>
              <a:t>3/28/2025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85AC9-E4E9-0F49-83AE-BE06B7CD9239}" type="slidenum">
              <a:rPr lang="en-US" smtClean="0"/>
              <a:t>‹#›</a:t>
            </a:fld>
            <a:endParaRPr lang="en-US"/>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click.communication.rutgers.edu/?qs=e0560100de9e86425e4d41bb2e5215f8c894499e12d4b95ff03af1e3970ac6212e6aa79842230547dd865a5d47f9af4aacee84062489a26e" TargetMode="External"/><Relationship Id="rId5" Type="http://schemas.openxmlformats.org/officeDocument/2006/relationships/image" Target="../media/image1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007102-4D96-52BE-64DF-F4851D9685B2}"/>
              </a:ext>
            </a:extLst>
          </p:cNvPr>
          <p:cNvPicPr>
            <a:picLocks noChangeAspect="1"/>
          </p:cNvPicPr>
          <p:nvPr/>
        </p:nvPicPr>
        <p:blipFill>
          <a:blip r:embed="rId3">
            <a:extLst>
              <a:ext uri="{28A0092B-C50C-407E-A947-70E740481C1C}">
                <a14:useLocalDpi xmlns:a14="http://schemas.microsoft.com/office/drawing/2010/main" val="0"/>
              </a:ext>
            </a:extLst>
          </a:blip>
          <a:srcRect l="-19315" t="-19315"/>
          <a:stretch/>
        </p:blipFill>
        <p:spPr>
          <a:xfrm>
            <a:off x="4023358" y="-1347940"/>
            <a:ext cx="8168640" cy="8205938"/>
          </a:xfrm>
          <a:prstGeom prst="rect">
            <a:avLst/>
          </a:prstGeom>
          <a:ln>
            <a:noFill/>
          </a:ln>
        </p:spPr>
      </p:pic>
      <p:pic>
        <p:nvPicPr>
          <p:cNvPr id="8" name="Picture 7"/>
          <p:cNvPicPr>
            <a:picLocks noChangeAspect="1"/>
          </p:cNvPicPr>
          <p:nvPr/>
        </p:nvPicPr>
        <p:blipFill>
          <a:blip r:embed="rId4"/>
          <a:srcRect/>
          <a:stretch/>
        </p:blipFill>
        <p:spPr>
          <a:xfrm>
            <a:off x="763154" y="495959"/>
            <a:ext cx="7240341" cy="1436322"/>
          </a:xfrm>
          <a:prstGeom prst="rect">
            <a:avLst/>
          </a:prstGeom>
        </p:spPr>
      </p:pic>
      <p:sp>
        <p:nvSpPr>
          <p:cNvPr id="2" name="Title 1"/>
          <p:cNvSpPr>
            <a:spLocks noGrp="1"/>
          </p:cNvSpPr>
          <p:nvPr>
            <p:ph type="ctrTitle"/>
          </p:nvPr>
        </p:nvSpPr>
        <p:spPr>
          <a:xfrm>
            <a:off x="1039904" y="2899392"/>
            <a:ext cx="9144000" cy="2387600"/>
          </a:xfrm>
        </p:spPr>
        <p:txBody>
          <a:bodyPr anchor="t">
            <a:normAutofit fontScale="90000"/>
          </a:bodyPr>
          <a:lstStyle/>
          <a:p>
            <a:pPr algn="l"/>
            <a:r>
              <a:rPr lang="en-US" sz="6700">
                <a:latin typeface="Circe"/>
                <a:cs typeface="Times New Roman" panose="02020603050405020304" pitchFamily="18" charset="0"/>
              </a:rPr>
              <a:t>2025 Planned Giving Playbook</a:t>
            </a:r>
            <a:br>
              <a:rPr lang="en-US">
                <a:latin typeface="Times New Roman" panose="02020603050405020304" pitchFamily="18" charset="0"/>
                <a:cs typeface="Times New Roman" panose="02020603050405020304" pitchFamily="18" charset="0"/>
              </a:rPr>
            </a:br>
            <a:endParaRPr lang="en-US" b="1">
              <a:solidFill>
                <a:srgbClr val="272A30"/>
              </a:solidFill>
              <a:latin typeface="Circe" charset="0"/>
              <a:ea typeface="Circe" charset="0"/>
              <a:cs typeface="Circe" charset="0"/>
            </a:endParaRPr>
          </a:p>
        </p:txBody>
      </p:sp>
    </p:spTree>
    <p:extLst>
      <p:ext uri="{BB962C8B-B14F-4D97-AF65-F5344CB8AC3E}">
        <p14:creationId xmlns:p14="http://schemas.microsoft.com/office/powerpoint/2010/main" val="39033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876539" y="1962023"/>
            <a:ext cx="2970530" cy="1474470"/>
            <a:chOff x="352539" y="1962023"/>
            <a:chExt cx="2970530" cy="1474470"/>
          </a:xfrm>
        </p:grpSpPr>
        <p:sp>
          <p:nvSpPr>
            <p:cNvPr id="4" name="object 4"/>
            <p:cNvSpPr/>
            <p:nvPr/>
          </p:nvSpPr>
          <p:spPr>
            <a:xfrm>
              <a:off x="358889" y="1968372"/>
              <a:ext cx="2964180" cy="1461770"/>
            </a:xfrm>
            <a:custGeom>
              <a:avLst/>
              <a:gdLst/>
              <a:ahLst/>
              <a:cxnLst/>
              <a:rect l="l" t="t" r="r" b="b"/>
              <a:pathLst>
                <a:path w="2964179" h="1461770">
                  <a:moveTo>
                    <a:pt x="2963684" y="730758"/>
                  </a:moveTo>
                  <a:lnTo>
                    <a:pt x="2958236" y="727583"/>
                  </a:lnTo>
                  <a:lnTo>
                    <a:pt x="2882785" y="683514"/>
                  </a:lnTo>
                  <a:lnTo>
                    <a:pt x="2881261" y="682752"/>
                  </a:lnTo>
                  <a:lnTo>
                    <a:pt x="2879229" y="683260"/>
                  </a:lnTo>
                  <a:lnTo>
                    <a:pt x="2878340" y="684657"/>
                  </a:lnTo>
                  <a:lnTo>
                    <a:pt x="2877451" y="686181"/>
                  </a:lnTo>
                  <a:lnTo>
                    <a:pt x="2877959" y="688213"/>
                  </a:lnTo>
                  <a:lnTo>
                    <a:pt x="2945434" y="727583"/>
                  </a:lnTo>
                  <a:lnTo>
                    <a:pt x="2435720" y="727583"/>
                  </a:lnTo>
                  <a:lnTo>
                    <a:pt x="2435720" y="0"/>
                  </a:lnTo>
                  <a:lnTo>
                    <a:pt x="0" y="0"/>
                  </a:lnTo>
                  <a:lnTo>
                    <a:pt x="0" y="1461516"/>
                  </a:lnTo>
                  <a:lnTo>
                    <a:pt x="2435720" y="1461516"/>
                  </a:lnTo>
                  <a:lnTo>
                    <a:pt x="2435720" y="733933"/>
                  </a:lnTo>
                  <a:lnTo>
                    <a:pt x="2945434" y="733933"/>
                  </a:lnTo>
                  <a:lnTo>
                    <a:pt x="2877959" y="773303"/>
                  </a:lnTo>
                  <a:lnTo>
                    <a:pt x="2877451" y="775335"/>
                  </a:lnTo>
                  <a:lnTo>
                    <a:pt x="2879229" y="778383"/>
                  </a:lnTo>
                  <a:lnTo>
                    <a:pt x="2881261" y="778891"/>
                  </a:lnTo>
                  <a:lnTo>
                    <a:pt x="2958236" y="733933"/>
                  </a:lnTo>
                  <a:lnTo>
                    <a:pt x="2963684" y="730758"/>
                  </a:lnTo>
                  <a:close/>
                </a:path>
              </a:pathLst>
            </a:custGeom>
            <a:solidFill>
              <a:srgbClr val="5B9BD4"/>
            </a:solidFill>
          </p:spPr>
          <p:txBody>
            <a:bodyPr wrap="square" lIns="0" tIns="0" rIns="0" bIns="0" rtlCol="0"/>
            <a:lstStyle/>
            <a:p>
              <a:endParaRPr/>
            </a:p>
          </p:txBody>
        </p:sp>
        <p:sp>
          <p:nvSpPr>
            <p:cNvPr id="5" name="object 5"/>
            <p:cNvSpPr/>
            <p:nvPr/>
          </p:nvSpPr>
          <p:spPr>
            <a:xfrm>
              <a:off x="358889" y="1968373"/>
              <a:ext cx="2435860" cy="1461770"/>
            </a:xfrm>
            <a:custGeom>
              <a:avLst/>
              <a:gdLst/>
              <a:ahLst/>
              <a:cxnLst/>
              <a:rect l="l" t="t" r="r" b="b"/>
              <a:pathLst>
                <a:path w="2435860" h="1461770">
                  <a:moveTo>
                    <a:pt x="0" y="1461515"/>
                  </a:moveTo>
                  <a:lnTo>
                    <a:pt x="2435732" y="1461515"/>
                  </a:lnTo>
                  <a:lnTo>
                    <a:pt x="2435732" y="0"/>
                  </a:lnTo>
                  <a:lnTo>
                    <a:pt x="0" y="0"/>
                  </a:lnTo>
                  <a:lnTo>
                    <a:pt x="0" y="1461515"/>
                  </a:lnTo>
                  <a:close/>
                </a:path>
              </a:pathLst>
            </a:custGeom>
            <a:ln w="12700">
              <a:solidFill>
                <a:srgbClr val="FFFFFF"/>
              </a:solidFill>
            </a:ln>
          </p:spPr>
          <p:txBody>
            <a:bodyPr wrap="square" lIns="0" tIns="0" rIns="0" bIns="0" rtlCol="0"/>
            <a:lstStyle/>
            <a:p>
              <a:endParaRPr/>
            </a:p>
          </p:txBody>
        </p:sp>
      </p:grpSp>
      <p:sp>
        <p:nvSpPr>
          <p:cNvPr id="6" name="object 6"/>
          <p:cNvSpPr txBox="1"/>
          <p:nvPr/>
        </p:nvSpPr>
        <p:spPr>
          <a:xfrm>
            <a:off x="1827637" y="1851831"/>
            <a:ext cx="2168116" cy="1238801"/>
          </a:xfrm>
          <a:prstGeom prst="rect">
            <a:avLst/>
          </a:prstGeom>
        </p:spPr>
        <p:txBody>
          <a:bodyPr vert="horz" wrap="square" lIns="0" tIns="0" rIns="0" bIns="0" rtlCol="0">
            <a:spAutoFit/>
          </a:bodyPr>
          <a:lstStyle/>
          <a:p>
            <a:pPr>
              <a:lnSpc>
                <a:spcPct val="100000"/>
              </a:lnSpc>
            </a:pPr>
            <a:endParaRPr sz="1400">
              <a:latin typeface="Times New Roman" panose="02020603050405020304" pitchFamily="18" charset="0"/>
              <a:cs typeface="Times New Roman" panose="02020603050405020304" pitchFamily="18" charset="0"/>
            </a:endParaRPr>
          </a:p>
          <a:p>
            <a:pPr>
              <a:spcBef>
                <a:spcPts val="1530"/>
              </a:spcBef>
            </a:pPr>
            <a:endParaRPr sz="1400">
              <a:latin typeface="Times New Roman" panose="02020603050405020304" pitchFamily="18" charset="0"/>
              <a:cs typeface="Times New Roman" panose="02020603050405020304" pitchFamily="18" charset="0"/>
            </a:endParaRPr>
          </a:p>
          <a:p>
            <a:pPr marL="410209" algn="ctr">
              <a:spcBef>
                <a:spcPts val="5"/>
              </a:spcBef>
            </a:pPr>
            <a:r>
              <a:rPr sz="2000" b="1">
                <a:solidFill>
                  <a:srgbClr val="FFFFFF"/>
                </a:solidFill>
                <a:latin typeface="Circe"/>
                <a:cs typeface="Times New Roman" panose="02020603050405020304" pitchFamily="18" charset="0"/>
              </a:rPr>
              <a:t>Life </a:t>
            </a:r>
            <a:r>
              <a:rPr sz="2000" b="1" spc="-10">
                <a:solidFill>
                  <a:srgbClr val="FFFFFF"/>
                </a:solidFill>
                <a:latin typeface="Circe"/>
                <a:cs typeface="Times New Roman" panose="02020603050405020304" pitchFamily="18" charset="0"/>
              </a:rPr>
              <a:t>Insurance</a:t>
            </a:r>
            <a:r>
              <a:rPr sz="2000" b="1" spc="-3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Policies</a:t>
            </a:r>
            <a:endParaRPr sz="2000">
              <a:latin typeface="Circe"/>
              <a:cs typeface="Times New Roman" panose="02020603050405020304" pitchFamily="18" charset="0"/>
            </a:endParaRPr>
          </a:p>
        </p:txBody>
      </p:sp>
      <p:grpSp>
        <p:nvGrpSpPr>
          <p:cNvPr id="7" name="object 7"/>
          <p:cNvGrpSpPr/>
          <p:nvPr/>
        </p:nvGrpSpPr>
        <p:grpSpPr>
          <a:xfrm>
            <a:off x="4872610" y="1962023"/>
            <a:ext cx="2969895" cy="1474470"/>
            <a:chOff x="3348609" y="1962023"/>
            <a:chExt cx="2969895" cy="1474470"/>
          </a:xfrm>
        </p:grpSpPr>
        <p:sp>
          <p:nvSpPr>
            <p:cNvPr id="8" name="object 8"/>
            <p:cNvSpPr/>
            <p:nvPr/>
          </p:nvSpPr>
          <p:spPr>
            <a:xfrm>
              <a:off x="5788914" y="2651125"/>
              <a:ext cx="529590" cy="96520"/>
            </a:xfrm>
            <a:custGeom>
              <a:avLst/>
              <a:gdLst/>
              <a:ahLst/>
              <a:cxnLst/>
              <a:rect l="l" t="t" r="r" b="b"/>
              <a:pathLst>
                <a:path w="529589" h="96519">
                  <a:moveTo>
                    <a:pt x="516926" y="48005"/>
                  </a:moveTo>
                  <a:lnTo>
                    <a:pt x="443992" y="90550"/>
                  </a:lnTo>
                  <a:lnTo>
                    <a:pt x="443484" y="92582"/>
                  </a:lnTo>
                  <a:lnTo>
                    <a:pt x="445262" y="95630"/>
                  </a:lnTo>
                  <a:lnTo>
                    <a:pt x="447167" y="96138"/>
                  </a:lnTo>
                  <a:lnTo>
                    <a:pt x="524153" y="51180"/>
                  </a:lnTo>
                  <a:lnTo>
                    <a:pt x="523367" y="51180"/>
                  </a:lnTo>
                  <a:lnTo>
                    <a:pt x="523367" y="50799"/>
                  </a:lnTo>
                  <a:lnTo>
                    <a:pt x="521716" y="50799"/>
                  </a:lnTo>
                  <a:lnTo>
                    <a:pt x="516926" y="48005"/>
                  </a:lnTo>
                  <a:close/>
                </a:path>
                <a:path w="529589" h="96519">
                  <a:moveTo>
                    <a:pt x="511483" y="44830"/>
                  </a:moveTo>
                  <a:lnTo>
                    <a:pt x="0" y="44830"/>
                  </a:lnTo>
                  <a:lnTo>
                    <a:pt x="0" y="51180"/>
                  </a:lnTo>
                  <a:lnTo>
                    <a:pt x="511483" y="51180"/>
                  </a:lnTo>
                  <a:lnTo>
                    <a:pt x="516926" y="48005"/>
                  </a:lnTo>
                  <a:lnTo>
                    <a:pt x="511483" y="44830"/>
                  </a:lnTo>
                  <a:close/>
                </a:path>
                <a:path w="529589" h="96519">
                  <a:moveTo>
                    <a:pt x="524153" y="44830"/>
                  </a:moveTo>
                  <a:lnTo>
                    <a:pt x="523367" y="44830"/>
                  </a:lnTo>
                  <a:lnTo>
                    <a:pt x="523367" y="51180"/>
                  </a:lnTo>
                  <a:lnTo>
                    <a:pt x="524153" y="51180"/>
                  </a:lnTo>
                  <a:lnTo>
                    <a:pt x="529590" y="48005"/>
                  </a:lnTo>
                  <a:lnTo>
                    <a:pt x="524153" y="44830"/>
                  </a:lnTo>
                  <a:close/>
                </a:path>
                <a:path w="529589" h="96519">
                  <a:moveTo>
                    <a:pt x="521716" y="45211"/>
                  </a:moveTo>
                  <a:lnTo>
                    <a:pt x="516926" y="48005"/>
                  </a:lnTo>
                  <a:lnTo>
                    <a:pt x="521716" y="50799"/>
                  </a:lnTo>
                  <a:lnTo>
                    <a:pt x="521716" y="45211"/>
                  </a:lnTo>
                  <a:close/>
                </a:path>
                <a:path w="529589" h="96519">
                  <a:moveTo>
                    <a:pt x="523367" y="45211"/>
                  </a:moveTo>
                  <a:lnTo>
                    <a:pt x="521716" y="45211"/>
                  </a:lnTo>
                  <a:lnTo>
                    <a:pt x="521716" y="50799"/>
                  </a:lnTo>
                  <a:lnTo>
                    <a:pt x="523367" y="50799"/>
                  </a:lnTo>
                  <a:lnTo>
                    <a:pt x="523367" y="45211"/>
                  </a:lnTo>
                  <a:close/>
                </a:path>
                <a:path w="529589" h="96519">
                  <a:moveTo>
                    <a:pt x="447167" y="0"/>
                  </a:moveTo>
                  <a:lnTo>
                    <a:pt x="445262" y="507"/>
                  </a:lnTo>
                  <a:lnTo>
                    <a:pt x="444373" y="1904"/>
                  </a:lnTo>
                  <a:lnTo>
                    <a:pt x="443484" y="3428"/>
                  </a:lnTo>
                  <a:lnTo>
                    <a:pt x="443992" y="5460"/>
                  </a:lnTo>
                  <a:lnTo>
                    <a:pt x="516926" y="48005"/>
                  </a:lnTo>
                  <a:lnTo>
                    <a:pt x="521716" y="45211"/>
                  </a:lnTo>
                  <a:lnTo>
                    <a:pt x="523367" y="45211"/>
                  </a:lnTo>
                  <a:lnTo>
                    <a:pt x="523367" y="44830"/>
                  </a:lnTo>
                  <a:lnTo>
                    <a:pt x="524153" y="44830"/>
                  </a:lnTo>
                  <a:lnTo>
                    <a:pt x="448691" y="761"/>
                  </a:lnTo>
                  <a:lnTo>
                    <a:pt x="447167" y="0"/>
                  </a:lnTo>
                  <a:close/>
                </a:path>
              </a:pathLst>
            </a:custGeom>
            <a:solidFill>
              <a:srgbClr val="52C9B8"/>
            </a:solidFill>
          </p:spPr>
          <p:txBody>
            <a:bodyPr wrap="square" lIns="0" tIns="0" rIns="0" bIns="0" rtlCol="0"/>
            <a:lstStyle/>
            <a:p>
              <a:endParaRPr/>
            </a:p>
          </p:txBody>
        </p:sp>
        <p:sp>
          <p:nvSpPr>
            <p:cNvPr id="9" name="object 9"/>
            <p:cNvSpPr/>
            <p:nvPr/>
          </p:nvSpPr>
          <p:spPr>
            <a:xfrm>
              <a:off x="3354959" y="1968373"/>
              <a:ext cx="2435860" cy="1461770"/>
            </a:xfrm>
            <a:custGeom>
              <a:avLst/>
              <a:gdLst/>
              <a:ahLst/>
              <a:cxnLst/>
              <a:rect l="l" t="t" r="r" b="b"/>
              <a:pathLst>
                <a:path w="2435860" h="1461770">
                  <a:moveTo>
                    <a:pt x="2435733" y="0"/>
                  </a:moveTo>
                  <a:lnTo>
                    <a:pt x="0" y="0"/>
                  </a:lnTo>
                  <a:lnTo>
                    <a:pt x="0" y="1461515"/>
                  </a:lnTo>
                  <a:lnTo>
                    <a:pt x="2435733" y="1461515"/>
                  </a:lnTo>
                  <a:lnTo>
                    <a:pt x="2435733" y="0"/>
                  </a:lnTo>
                  <a:close/>
                </a:path>
              </a:pathLst>
            </a:custGeom>
            <a:solidFill>
              <a:srgbClr val="53CCCD"/>
            </a:solidFill>
          </p:spPr>
          <p:txBody>
            <a:bodyPr wrap="square" lIns="0" tIns="0" rIns="0" bIns="0" rtlCol="0"/>
            <a:lstStyle/>
            <a:p>
              <a:endParaRPr/>
            </a:p>
          </p:txBody>
        </p:sp>
        <p:sp>
          <p:nvSpPr>
            <p:cNvPr id="10" name="object 10"/>
            <p:cNvSpPr/>
            <p:nvPr/>
          </p:nvSpPr>
          <p:spPr>
            <a:xfrm>
              <a:off x="3354959" y="1968373"/>
              <a:ext cx="2435860" cy="1461770"/>
            </a:xfrm>
            <a:custGeom>
              <a:avLst/>
              <a:gdLst/>
              <a:ahLst/>
              <a:cxnLst/>
              <a:rect l="l" t="t" r="r" b="b"/>
              <a:pathLst>
                <a:path w="2435860" h="1461770">
                  <a:moveTo>
                    <a:pt x="0" y="1461515"/>
                  </a:moveTo>
                  <a:lnTo>
                    <a:pt x="2435733" y="1461515"/>
                  </a:lnTo>
                  <a:lnTo>
                    <a:pt x="2435733" y="0"/>
                  </a:lnTo>
                  <a:lnTo>
                    <a:pt x="0" y="0"/>
                  </a:lnTo>
                  <a:lnTo>
                    <a:pt x="0" y="1461515"/>
                  </a:lnTo>
                  <a:close/>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4886603" y="1777316"/>
            <a:ext cx="2435860" cy="1940658"/>
          </a:xfrm>
          <a:prstGeom prst="rect">
            <a:avLst/>
          </a:prstGeom>
        </p:spPr>
        <p:txBody>
          <a:bodyPr vert="horz" wrap="square" lIns="0" tIns="26034" rIns="0" bIns="0" rtlCol="0">
            <a:spAutoFit/>
          </a:bodyPr>
          <a:lstStyle/>
          <a:p>
            <a:pPr>
              <a:spcBef>
                <a:spcPts val="204"/>
              </a:spcBef>
            </a:pPr>
            <a:endParaRPr sz="1400" b="1">
              <a:latin typeface="Times New Roman" panose="02020603050405020304" pitchFamily="18" charset="0"/>
              <a:cs typeface="Times New Roman" panose="02020603050405020304" pitchFamily="18" charset="0"/>
            </a:endParaRPr>
          </a:p>
          <a:p>
            <a:pPr marL="168275" marR="160655" indent="-635" algn="ctr">
              <a:lnSpc>
                <a:spcPct val="91600"/>
              </a:lnSpc>
            </a:pPr>
            <a:r>
              <a:rPr sz="2000" b="1">
                <a:solidFill>
                  <a:srgbClr val="FFFFFF"/>
                </a:solidFill>
                <a:latin typeface="Circe"/>
                <a:cs typeface="Times New Roman" panose="02020603050405020304" pitchFamily="18" charset="0"/>
              </a:rPr>
              <a:t>Naming</a:t>
            </a:r>
            <a:r>
              <a:rPr sz="2000" b="1" spc="229">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Penn</a:t>
            </a:r>
            <a:r>
              <a:rPr sz="2000" b="1" spc="-3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as</a:t>
            </a:r>
            <a:r>
              <a:rPr sz="2000" b="1" spc="-30">
                <a:solidFill>
                  <a:srgbClr val="FFFFFF"/>
                </a:solidFill>
                <a:latin typeface="Circe"/>
                <a:cs typeface="Times New Roman" panose="02020603050405020304" pitchFamily="18" charset="0"/>
              </a:rPr>
              <a:t> </a:t>
            </a:r>
            <a:r>
              <a:rPr sz="2000" b="1" spc="-50">
                <a:solidFill>
                  <a:srgbClr val="FFFFFF"/>
                </a:solidFill>
                <a:latin typeface="Circe"/>
                <a:cs typeface="Times New Roman" panose="02020603050405020304" pitchFamily="18" charset="0"/>
              </a:rPr>
              <a:t>a </a:t>
            </a:r>
            <a:r>
              <a:rPr sz="2000" b="1" spc="-10">
                <a:solidFill>
                  <a:srgbClr val="FFFFFF"/>
                </a:solidFill>
                <a:latin typeface="Circe"/>
                <a:cs typeface="Times New Roman" panose="02020603050405020304" pitchFamily="18" charset="0"/>
              </a:rPr>
              <a:t>beneficiary</a:t>
            </a:r>
            <a:r>
              <a:rPr sz="2000" b="1" spc="-2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of your</a:t>
            </a:r>
            <a:r>
              <a:rPr sz="2000" b="1" spc="-15">
                <a:solidFill>
                  <a:srgbClr val="FFFFFF"/>
                </a:solidFill>
                <a:latin typeface="Circe"/>
                <a:cs typeface="Times New Roman" panose="02020603050405020304" pitchFamily="18" charset="0"/>
              </a:rPr>
              <a:t> </a:t>
            </a:r>
            <a:r>
              <a:rPr sz="2000" b="1" spc="-20">
                <a:solidFill>
                  <a:srgbClr val="FFFFFF"/>
                </a:solidFill>
                <a:latin typeface="Circe"/>
                <a:cs typeface="Times New Roman" panose="02020603050405020304" pitchFamily="18" charset="0"/>
              </a:rPr>
              <a:t>life </a:t>
            </a:r>
            <a:r>
              <a:rPr sz="2000" b="1" spc="-10">
                <a:solidFill>
                  <a:srgbClr val="FFFFFF"/>
                </a:solidFill>
                <a:latin typeface="Circe"/>
                <a:cs typeface="Times New Roman" panose="02020603050405020304" pitchFamily="18" charset="0"/>
              </a:rPr>
              <a:t>insurance</a:t>
            </a:r>
            <a:r>
              <a:rPr sz="2000" b="1" spc="-2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policy</a:t>
            </a:r>
            <a:r>
              <a:rPr sz="2000" b="1" spc="-2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is</a:t>
            </a:r>
            <a:r>
              <a:rPr sz="2000" b="1" spc="-1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one</a:t>
            </a:r>
            <a:r>
              <a:rPr sz="2000" b="1" spc="-2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of</a:t>
            </a:r>
            <a:r>
              <a:rPr sz="2000" b="1" spc="-10">
                <a:solidFill>
                  <a:srgbClr val="FFFFFF"/>
                </a:solidFill>
                <a:latin typeface="Circe"/>
                <a:cs typeface="Times New Roman" panose="02020603050405020304" pitchFamily="18" charset="0"/>
              </a:rPr>
              <a:t> </a:t>
            </a:r>
            <a:r>
              <a:rPr sz="2000" b="1" spc="-25">
                <a:solidFill>
                  <a:srgbClr val="FFFFFF"/>
                </a:solidFill>
                <a:latin typeface="Circe"/>
                <a:cs typeface="Times New Roman" panose="02020603050405020304" pitchFamily="18" charset="0"/>
              </a:rPr>
              <a:t>the </a:t>
            </a:r>
            <a:r>
              <a:rPr sz="2000" b="1" spc="-10">
                <a:solidFill>
                  <a:srgbClr val="FFFFFF"/>
                </a:solidFill>
                <a:latin typeface="Circe"/>
                <a:cs typeface="Times New Roman" panose="02020603050405020304" pitchFamily="18" charset="0"/>
              </a:rPr>
              <a:t>easiest</a:t>
            </a:r>
            <a:r>
              <a:rPr sz="2000" b="1" spc="-5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ways</a:t>
            </a:r>
            <a:r>
              <a:rPr sz="2000" b="1" spc="-4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to</a:t>
            </a:r>
            <a:r>
              <a:rPr sz="2000" b="1" spc="-25">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make</a:t>
            </a:r>
            <a:r>
              <a:rPr sz="2000" b="1" spc="-35">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music </a:t>
            </a:r>
            <a:r>
              <a:rPr sz="2000" b="1">
                <a:solidFill>
                  <a:srgbClr val="FFFFFF"/>
                </a:solidFill>
                <a:latin typeface="Circe"/>
                <a:cs typeface="Times New Roman" panose="02020603050405020304" pitchFamily="18" charset="0"/>
              </a:rPr>
              <a:t>your</a:t>
            </a:r>
            <a:r>
              <a:rPr sz="2000" b="1" spc="-45">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legacy.</a:t>
            </a:r>
            <a:endParaRPr sz="2000" b="1">
              <a:latin typeface="Circe"/>
              <a:cs typeface="Times New Roman" panose="02020603050405020304" pitchFamily="18" charset="0"/>
            </a:endParaRPr>
          </a:p>
        </p:txBody>
      </p:sp>
      <p:grpSp>
        <p:nvGrpSpPr>
          <p:cNvPr id="12" name="object 12"/>
          <p:cNvGrpSpPr/>
          <p:nvPr/>
        </p:nvGrpSpPr>
        <p:grpSpPr>
          <a:xfrm>
            <a:off x="3052699" y="1962024"/>
            <a:ext cx="7264400" cy="1995805"/>
            <a:chOff x="1528699" y="1962023"/>
            <a:chExt cx="7264400" cy="1995805"/>
          </a:xfrm>
        </p:grpSpPr>
        <p:sp>
          <p:nvSpPr>
            <p:cNvPr id="13" name="object 13"/>
            <p:cNvSpPr/>
            <p:nvPr/>
          </p:nvSpPr>
          <p:spPr>
            <a:xfrm>
              <a:off x="1528699" y="3428111"/>
              <a:ext cx="6043295" cy="529590"/>
            </a:xfrm>
            <a:custGeom>
              <a:avLst/>
              <a:gdLst/>
              <a:ahLst/>
              <a:cxnLst/>
              <a:rect l="l" t="t" r="r" b="b"/>
              <a:pathLst>
                <a:path w="6043295" h="529589">
                  <a:moveTo>
                    <a:pt x="3556" y="443484"/>
                  </a:moveTo>
                  <a:lnTo>
                    <a:pt x="508" y="445262"/>
                  </a:lnTo>
                  <a:lnTo>
                    <a:pt x="0" y="447167"/>
                  </a:lnTo>
                  <a:lnTo>
                    <a:pt x="48133" y="529590"/>
                  </a:lnTo>
                  <a:lnTo>
                    <a:pt x="51831" y="523240"/>
                  </a:lnTo>
                  <a:lnTo>
                    <a:pt x="44958" y="523240"/>
                  </a:lnTo>
                  <a:lnTo>
                    <a:pt x="44958" y="511483"/>
                  </a:lnTo>
                  <a:lnTo>
                    <a:pt x="5461" y="443992"/>
                  </a:lnTo>
                  <a:lnTo>
                    <a:pt x="3556" y="443484"/>
                  </a:lnTo>
                  <a:close/>
                </a:path>
                <a:path w="6043295" h="529589">
                  <a:moveTo>
                    <a:pt x="44958" y="511701"/>
                  </a:moveTo>
                  <a:lnTo>
                    <a:pt x="44958" y="523240"/>
                  </a:lnTo>
                  <a:lnTo>
                    <a:pt x="51308" y="523240"/>
                  </a:lnTo>
                  <a:lnTo>
                    <a:pt x="51308" y="521716"/>
                  </a:lnTo>
                  <a:lnTo>
                    <a:pt x="45339" y="521716"/>
                  </a:lnTo>
                  <a:lnTo>
                    <a:pt x="48069" y="517035"/>
                  </a:lnTo>
                  <a:lnTo>
                    <a:pt x="44958" y="511701"/>
                  </a:lnTo>
                  <a:close/>
                </a:path>
                <a:path w="6043295" h="529589">
                  <a:moveTo>
                    <a:pt x="92583" y="443484"/>
                  </a:moveTo>
                  <a:lnTo>
                    <a:pt x="90678" y="443992"/>
                  </a:lnTo>
                  <a:lnTo>
                    <a:pt x="51308" y="511483"/>
                  </a:lnTo>
                  <a:lnTo>
                    <a:pt x="51308" y="523240"/>
                  </a:lnTo>
                  <a:lnTo>
                    <a:pt x="51831" y="523240"/>
                  </a:lnTo>
                  <a:lnTo>
                    <a:pt x="96139" y="447167"/>
                  </a:lnTo>
                  <a:lnTo>
                    <a:pt x="95631" y="445262"/>
                  </a:lnTo>
                  <a:lnTo>
                    <a:pt x="92583" y="443484"/>
                  </a:lnTo>
                  <a:close/>
                </a:path>
                <a:path w="6043295" h="529589">
                  <a:moveTo>
                    <a:pt x="48069" y="517035"/>
                  </a:moveTo>
                  <a:lnTo>
                    <a:pt x="45339" y="521716"/>
                  </a:lnTo>
                  <a:lnTo>
                    <a:pt x="50800" y="521716"/>
                  </a:lnTo>
                  <a:lnTo>
                    <a:pt x="48069" y="517035"/>
                  </a:lnTo>
                  <a:close/>
                </a:path>
                <a:path w="6043295" h="529589">
                  <a:moveTo>
                    <a:pt x="51308" y="511701"/>
                  </a:moveTo>
                  <a:lnTo>
                    <a:pt x="48069" y="517035"/>
                  </a:lnTo>
                  <a:lnTo>
                    <a:pt x="50800" y="521716"/>
                  </a:lnTo>
                  <a:lnTo>
                    <a:pt x="51308" y="521716"/>
                  </a:lnTo>
                  <a:lnTo>
                    <a:pt x="51308" y="511701"/>
                  </a:lnTo>
                  <a:close/>
                </a:path>
                <a:path w="6043295" h="529589">
                  <a:moveTo>
                    <a:pt x="6036945" y="278638"/>
                  </a:moveTo>
                  <a:lnTo>
                    <a:pt x="44958" y="278638"/>
                  </a:lnTo>
                  <a:lnTo>
                    <a:pt x="44958" y="511701"/>
                  </a:lnTo>
                  <a:lnTo>
                    <a:pt x="48069" y="517035"/>
                  </a:lnTo>
                  <a:lnTo>
                    <a:pt x="51181" y="511701"/>
                  </a:lnTo>
                  <a:lnTo>
                    <a:pt x="51308" y="284988"/>
                  </a:lnTo>
                  <a:lnTo>
                    <a:pt x="48133" y="284988"/>
                  </a:lnTo>
                  <a:lnTo>
                    <a:pt x="51308" y="281813"/>
                  </a:lnTo>
                  <a:lnTo>
                    <a:pt x="6036945" y="281813"/>
                  </a:lnTo>
                  <a:lnTo>
                    <a:pt x="6036945" y="278638"/>
                  </a:lnTo>
                  <a:close/>
                </a:path>
                <a:path w="6043295" h="529589">
                  <a:moveTo>
                    <a:pt x="51308" y="281813"/>
                  </a:moveTo>
                  <a:lnTo>
                    <a:pt x="48133" y="284988"/>
                  </a:lnTo>
                  <a:lnTo>
                    <a:pt x="51308" y="284988"/>
                  </a:lnTo>
                  <a:lnTo>
                    <a:pt x="51308" y="281813"/>
                  </a:lnTo>
                  <a:close/>
                </a:path>
                <a:path w="6043295" h="529589">
                  <a:moveTo>
                    <a:pt x="6043295" y="278638"/>
                  </a:moveTo>
                  <a:lnTo>
                    <a:pt x="6040120" y="278638"/>
                  </a:lnTo>
                  <a:lnTo>
                    <a:pt x="6036945" y="281813"/>
                  </a:lnTo>
                  <a:lnTo>
                    <a:pt x="51308" y="281813"/>
                  </a:lnTo>
                  <a:lnTo>
                    <a:pt x="51308" y="284988"/>
                  </a:lnTo>
                  <a:lnTo>
                    <a:pt x="6043295" y="284988"/>
                  </a:lnTo>
                  <a:lnTo>
                    <a:pt x="6043295" y="278638"/>
                  </a:lnTo>
                  <a:close/>
                </a:path>
                <a:path w="6043295" h="529589">
                  <a:moveTo>
                    <a:pt x="6043295" y="0"/>
                  </a:moveTo>
                  <a:lnTo>
                    <a:pt x="6036945" y="0"/>
                  </a:lnTo>
                  <a:lnTo>
                    <a:pt x="6036945" y="281813"/>
                  </a:lnTo>
                  <a:lnTo>
                    <a:pt x="6040120" y="278638"/>
                  </a:lnTo>
                  <a:lnTo>
                    <a:pt x="6043295" y="278638"/>
                  </a:lnTo>
                  <a:lnTo>
                    <a:pt x="6043295" y="0"/>
                  </a:lnTo>
                  <a:close/>
                </a:path>
              </a:pathLst>
            </a:custGeom>
            <a:solidFill>
              <a:srgbClr val="48BE63"/>
            </a:solidFill>
          </p:spPr>
          <p:txBody>
            <a:bodyPr wrap="square" lIns="0" tIns="0" rIns="0" bIns="0" rtlCol="0"/>
            <a:lstStyle/>
            <a:p>
              <a:endParaRPr/>
            </a:p>
          </p:txBody>
        </p:sp>
        <p:sp>
          <p:nvSpPr>
            <p:cNvPr id="14" name="object 14"/>
            <p:cNvSpPr/>
            <p:nvPr/>
          </p:nvSpPr>
          <p:spPr>
            <a:xfrm>
              <a:off x="6350889" y="1968373"/>
              <a:ext cx="2435860" cy="1461770"/>
            </a:xfrm>
            <a:custGeom>
              <a:avLst/>
              <a:gdLst/>
              <a:ahLst/>
              <a:cxnLst/>
              <a:rect l="l" t="t" r="r" b="b"/>
              <a:pathLst>
                <a:path w="2435859" h="1461770">
                  <a:moveTo>
                    <a:pt x="2435733" y="0"/>
                  </a:moveTo>
                  <a:lnTo>
                    <a:pt x="0" y="0"/>
                  </a:lnTo>
                  <a:lnTo>
                    <a:pt x="0" y="1461515"/>
                  </a:lnTo>
                  <a:lnTo>
                    <a:pt x="2435733" y="1461515"/>
                  </a:lnTo>
                  <a:lnTo>
                    <a:pt x="2435733" y="0"/>
                  </a:lnTo>
                  <a:close/>
                </a:path>
              </a:pathLst>
            </a:custGeom>
            <a:solidFill>
              <a:srgbClr val="4DC58D"/>
            </a:solidFill>
          </p:spPr>
          <p:txBody>
            <a:bodyPr wrap="square" lIns="0" tIns="0" rIns="0" bIns="0" rtlCol="0"/>
            <a:lstStyle/>
            <a:p>
              <a:endParaRPr/>
            </a:p>
          </p:txBody>
        </p:sp>
        <p:sp>
          <p:nvSpPr>
            <p:cNvPr id="15" name="object 15"/>
            <p:cNvSpPr/>
            <p:nvPr/>
          </p:nvSpPr>
          <p:spPr>
            <a:xfrm>
              <a:off x="6350889" y="1968373"/>
              <a:ext cx="2435860" cy="1461770"/>
            </a:xfrm>
            <a:custGeom>
              <a:avLst/>
              <a:gdLst/>
              <a:ahLst/>
              <a:cxnLst/>
              <a:rect l="l" t="t" r="r" b="b"/>
              <a:pathLst>
                <a:path w="2435859" h="1461770">
                  <a:moveTo>
                    <a:pt x="0" y="1461515"/>
                  </a:moveTo>
                  <a:lnTo>
                    <a:pt x="2435733" y="1461515"/>
                  </a:lnTo>
                  <a:lnTo>
                    <a:pt x="2435733" y="0"/>
                  </a:lnTo>
                  <a:lnTo>
                    <a:pt x="0" y="0"/>
                  </a:lnTo>
                  <a:lnTo>
                    <a:pt x="0" y="1461515"/>
                  </a:lnTo>
                  <a:close/>
                </a:path>
              </a:pathLst>
            </a:custGeom>
            <a:ln w="12700">
              <a:solidFill>
                <a:srgbClr val="FFFFFF"/>
              </a:solidFill>
            </a:ln>
          </p:spPr>
          <p:txBody>
            <a:bodyPr wrap="square" lIns="0" tIns="0" rIns="0" bIns="0" rtlCol="0"/>
            <a:lstStyle/>
            <a:p>
              <a:endParaRPr/>
            </a:p>
          </p:txBody>
        </p:sp>
      </p:grpSp>
      <p:sp>
        <p:nvSpPr>
          <p:cNvPr id="16" name="object 16"/>
          <p:cNvSpPr txBox="1"/>
          <p:nvPr/>
        </p:nvSpPr>
        <p:spPr>
          <a:xfrm>
            <a:off x="7874889" y="1691918"/>
            <a:ext cx="2435860" cy="1756250"/>
          </a:xfrm>
          <a:prstGeom prst="rect">
            <a:avLst/>
          </a:prstGeom>
        </p:spPr>
        <p:txBody>
          <a:bodyPr vert="horz" wrap="square" lIns="0" tIns="123825" rIns="0" bIns="0" rtlCol="0">
            <a:spAutoFit/>
          </a:bodyPr>
          <a:lstStyle/>
          <a:p>
            <a:pPr>
              <a:spcBef>
                <a:spcPts val="975"/>
              </a:spcBef>
            </a:pPr>
            <a:endParaRPr sz="1400" b="1">
              <a:latin typeface="Times New Roman" panose="02020603050405020304" pitchFamily="18" charset="0"/>
              <a:cs typeface="Times New Roman" panose="02020603050405020304" pitchFamily="18" charset="0"/>
            </a:endParaRPr>
          </a:p>
          <a:p>
            <a:pPr marL="174625" marR="165735" indent="-635" algn="ctr">
              <a:lnSpc>
                <a:spcPct val="91500"/>
              </a:lnSpc>
            </a:pPr>
            <a:r>
              <a:rPr sz="2000" b="1" spc="-10">
                <a:solidFill>
                  <a:srgbClr val="FFFFFF"/>
                </a:solidFill>
                <a:latin typeface="Circe"/>
                <a:cs typeface="Times New Roman" panose="02020603050405020304" pitchFamily="18" charset="0"/>
              </a:rPr>
              <a:t>Beneficiaries</a:t>
            </a:r>
            <a:r>
              <a:rPr sz="2000" b="1" spc="-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are</a:t>
            </a:r>
            <a:r>
              <a:rPr sz="2000" b="1" spc="5">
                <a:solidFill>
                  <a:srgbClr val="FFFFFF"/>
                </a:solidFill>
                <a:latin typeface="Circe"/>
                <a:cs typeface="Times New Roman" panose="02020603050405020304" pitchFamily="18" charset="0"/>
              </a:rPr>
              <a:t> </a:t>
            </a:r>
            <a:r>
              <a:rPr sz="2000" b="1" spc="-25">
                <a:solidFill>
                  <a:srgbClr val="FFFFFF"/>
                </a:solidFill>
                <a:latin typeface="Circe"/>
                <a:cs typeface="Times New Roman" panose="02020603050405020304" pitchFamily="18" charset="0"/>
              </a:rPr>
              <a:t>the </a:t>
            </a:r>
            <a:r>
              <a:rPr sz="2000" b="1" spc="-10">
                <a:solidFill>
                  <a:srgbClr val="FFFFFF"/>
                </a:solidFill>
                <a:latin typeface="Circe"/>
                <a:cs typeface="Times New Roman" panose="02020603050405020304" pitchFamily="18" charset="0"/>
              </a:rPr>
              <a:t>individuals</a:t>
            </a:r>
            <a:r>
              <a:rPr sz="2000" b="1" spc="-2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and</a:t>
            </a:r>
            <a:r>
              <a:rPr sz="2000" b="1" spc="-2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organizations </a:t>
            </a:r>
            <a:r>
              <a:rPr sz="2000" b="1">
                <a:solidFill>
                  <a:srgbClr val="FFFFFF"/>
                </a:solidFill>
                <a:latin typeface="Circe"/>
                <a:cs typeface="Times New Roman" panose="02020603050405020304" pitchFamily="18" charset="0"/>
              </a:rPr>
              <a:t>that</a:t>
            </a:r>
            <a:r>
              <a:rPr sz="2000" b="1" spc="-3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are</a:t>
            </a:r>
            <a:r>
              <a:rPr sz="2000" b="1" spc="-4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most</a:t>
            </a:r>
            <a:r>
              <a:rPr sz="2000" b="1" spc="-35">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important</a:t>
            </a:r>
            <a:r>
              <a:rPr sz="2000" b="1" spc="-50">
                <a:solidFill>
                  <a:srgbClr val="FFFFFF"/>
                </a:solidFill>
                <a:latin typeface="Circe"/>
                <a:cs typeface="Times New Roman" panose="02020603050405020304" pitchFamily="18" charset="0"/>
              </a:rPr>
              <a:t> </a:t>
            </a:r>
            <a:r>
              <a:rPr sz="2000" b="1" spc="-25">
                <a:solidFill>
                  <a:srgbClr val="FFFFFF"/>
                </a:solidFill>
                <a:latin typeface="Circe"/>
                <a:cs typeface="Times New Roman" panose="02020603050405020304" pitchFamily="18" charset="0"/>
              </a:rPr>
              <a:t>to </a:t>
            </a:r>
            <a:r>
              <a:rPr sz="2000" b="1">
                <a:solidFill>
                  <a:srgbClr val="FFFFFF"/>
                </a:solidFill>
                <a:latin typeface="Circe"/>
                <a:cs typeface="Times New Roman" panose="02020603050405020304" pitchFamily="18" charset="0"/>
              </a:rPr>
              <a:t>you,</a:t>
            </a:r>
            <a:r>
              <a:rPr sz="2000" b="1" spc="-5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like</a:t>
            </a:r>
            <a:r>
              <a:rPr sz="2000" b="1" spc="-4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Penn</a:t>
            </a:r>
            <a:r>
              <a:rPr sz="2000" b="1" spc="-10">
                <a:solidFill>
                  <a:srgbClr val="FFFFFF"/>
                </a:solidFill>
                <a:latin typeface="Circe"/>
                <a:cs typeface="Times New Roman" panose="02020603050405020304" pitchFamily="18" charset="0"/>
              </a:rPr>
              <a:t>.</a:t>
            </a:r>
            <a:endParaRPr sz="2000" b="1">
              <a:latin typeface="Circe"/>
              <a:cs typeface="Times New Roman" panose="02020603050405020304" pitchFamily="18" charset="0"/>
            </a:endParaRPr>
          </a:p>
        </p:txBody>
      </p:sp>
      <p:grpSp>
        <p:nvGrpSpPr>
          <p:cNvPr id="17" name="object 17"/>
          <p:cNvGrpSpPr/>
          <p:nvPr/>
        </p:nvGrpSpPr>
        <p:grpSpPr>
          <a:xfrm>
            <a:off x="1876539" y="3983735"/>
            <a:ext cx="2970530" cy="1810498"/>
            <a:chOff x="352539" y="3983735"/>
            <a:chExt cx="2970530" cy="1474470"/>
          </a:xfrm>
        </p:grpSpPr>
        <p:sp>
          <p:nvSpPr>
            <p:cNvPr id="18" name="object 18"/>
            <p:cNvSpPr/>
            <p:nvPr/>
          </p:nvSpPr>
          <p:spPr>
            <a:xfrm>
              <a:off x="2792857" y="4672710"/>
              <a:ext cx="530225" cy="96520"/>
            </a:xfrm>
            <a:custGeom>
              <a:avLst/>
              <a:gdLst/>
              <a:ahLst/>
              <a:cxnLst/>
              <a:rect l="l" t="t" r="r" b="b"/>
              <a:pathLst>
                <a:path w="530225" h="96520">
                  <a:moveTo>
                    <a:pt x="516926" y="48132"/>
                  </a:moveTo>
                  <a:lnTo>
                    <a:pt x="443992" y="90677"/>
                  </a:lnTo>
                  <a:lnTo>
                    <a:pt x="443484" y="92709"/>
                  </a:lnTo>
                  <a:lnTo>
                    <a:pt x="444373" y="94233"/>
                  </a:lnTo>
                  <a:lnTo>
                    <a:pt x="445262" y="95630"/>
                  </a:lnTo>
                  <a:lnTo>
                    <a:pt x="447294" y="96138"/>
                  </a:lnTo>
                  <a:lnTo>
                    <a:pt x="448818" y="95376"/>
                  </a:lnTo>
                  <a:lnTo>
                    <a:pt x="524280" y="51307"/>
                  </a:lnTo>
                  <a:lnTo>
                    <a:pt x="523367" y="51307"/>
                  </a:lnTo>
                  <a:lnTo>
                    <a:pt x="523367" y="50926"/>
                  </a:lnTo>
                  <a:lnTo>
                    <a:pt x="521716" y="50926"/>
                  </a:lnTo>
                  <a:lnTo>
                    <a:pt x="516926" y="48132"/>
                  </a:lnTo>
                  <a:close/>
                </a:path>
                <a:path w="530225" h="96520">
                  <a:moveTo>
                    <a:pt x="511483" y="44957"/>
                  </a:moveTo>
                  <a:lnTo>
                    <a:pt x="0" y="44957"/>
                  </a:lnTo>
                  <a:lnTo>
                    <a:pt x="0" y="51307"/>
                  </a:lnTo>
                  <a:lnTo>
                    <a:pt x="511483" y="51307"/>
                  </a:lnTo>
                  <a:lnTo>
                    <a:pt x="516926" y="48132"/>
                  </a:lnTo>
                  <a:lnTo>
                    <a:pt x="511483" y="44957"/>
                  </a:lnTo>
                  <a:close/>
                </a:path>
                <a:path w="530225" h="96520">
                  <a:moveTo>
                    <a:pt x="524280" y="44957"/>
                  </a:moveTo>
                  <a:lnTo>
                    <a:pt x="523367" y="44957"/>
                  </a:lnTo>
                  <a:lnTo>
                    <a:pt x="523367" y="51307"/>
                  </a:lnTo>
                  <a:lnTo>
                    <a:pt x="524280" y="51307"/>
                  </a:lnTo>
                  <a:lnTo>
                    <a:pt x="529717" y="48132"/>
                  </a:lnTo>
                  <a:lnTo>
                    <a:pt x="524280" y="44957"/>
                  </a:lnTo>
                  <a:close/>
                </a:path>
                <a:path w="530225" h="96520">
                  <a:moveTo>
                    <a:pt x="521716" y="45338"/>
                  </a:moveTo>
                  <a:lnTo>
                    <a:pt x="516926" y="48132"/>
                  </a:lnTo>
                  <a:lnTo>
                    <a:pt x="521716" y="50926"/>
                  </a:lnTo>
                  <a:lnTo>
                    <a:pt x="521716" y="45338"/>
                  </a:lnTo>
                  <a:close/>
                </a:path>
                <a:path w="530225" h="96520">
                  <a:moveTo>
                    <a:pt x="523367" y="45338"/>
                  </a:moveTo>
                  <a:lnTo>
                    <a:pt x="521716" y="45338"/>
                  </a:lnTo>
                  <a:lnTo>
                    <a:pt x="521716" y="50926"/>
                  </a:lnTo>
                  <a:lnTo>
                    <a:pt x="523367" y="50926"/>
                  </a:lnTo>
                  <a:lnTo>
                    <a:pt x="523367" y="45338"/>
                  </a:lnTo>
                  <a:close/>
                </a:path>
                <a:path w="530225" h="96520">
                  <a:moveTo>
                    <a:pt x="447294" y="0"/>
                  </a:moveTo>
                  <a:lnTo>
                    <a:pt x="445262" y="507"/>
                  </a:lnTo>
                  <a:lnTo>
                    <a:pt x="443484" y="3555"/>
                  </a:lnTo>
                  <a:lnTo>
                    <a:pt x="443992" y="5587"/>
                  </a:lnTo>
                  <a:lnTo>
                    <a:pt x="516926" y="48132"/>
                  </a:lnTo>
                  <a:lnTo>
                    <a:pt x="521716" y="45338"/>
                  </a:lnTo>
                  <a:lnTo>
                    <a:pt x="523367" y="45338"/>
                  </a:lnTo>
                  <a:lnTo>
                    <a:pt x="523367" y="44957"/>
                  </a:lnTo>
                  <a:lnTo>
                    <a:pt x="524280" y="44957"/>
                  </a:lnTo>
                  <a:lnTo>
                    <a:pt x="447294" y="0"/>
                  </a:lnTo>
                  <a:close/>
                </a:path>
              </a:pathLst>
            </a:custGeom>
            <a:solidFill>
              <a:srgbClr val="6FAC46"/>
            </a:solidFill>
          </p:spPr>
          <p:txBody>
            <a:bodyPr wrap="square" lIns="0" tIns="0" rIns="0" bIns="0" rtlCol="0"/>
            <a:lstStyle/>
            <a:p>
              <a:endParaRPr/>
            </a:p>
          </p:txBody>
        </p:sp>
        <p:sp>
          <p:nvSpPr>
            <p:cNvPr id="19" name="object 19"/>
            <p:cNvSpPr/>
            <p:nvPr/>
          </p:nvSpPr>
          <p:spPr>
            <a:xfrm>
              <a:off x="358889" y="3990085"/>
              <a:ext cx="2435860" cy="1461770"/>
            </a:xfrm>
            <a:custGeom>
              <a:avLst/>
              <a:gdLst/>
              <a:ahLst/>
              <a:cxnLst/>
              <a:rect l="l" t="t" r="r" b="b"/>
              <a:pathLst>
                <a:path w="2435860" h="1461770">
                  <a:moveTo>
                    <a:pt x="2435732" y="0"/>
                  </a:moveTo>
                  <a:lnTo>
                    <a:pt x="0" y="0"/>
                  </a:lnTo>
                  <a:lnTo>
                    <a:pt x="0" y="1461516"/>
                  </a:lnTo>
                  <a:lnTo>
                    <a:pt x="2435732" y="1461516"/>
                  </a:lnTo>
                  <a:lnTo>
                    <a:pt x="2435732" y="0"/>
                  </a:lnTo>
                  <a:close/>
                </a:path>
              </a:pathLst>
            </a:custGeom>
            <a:solidFill>
              <a:srgbClr val="47BA4F"/>
            </a:solidFill>
          </p:spPr>
          <p:txBody>
            <a:bodyPr wrap="square" lIns="0" tIns="0" rIns="0" bIns="0" rtlCol="0"/>
            <a:lstStyle/>
            <a:p>
              <a:endParaRPr/>
            </a:p>
          </p:txBody>
        </p:sp>
        <p:sp>
          <p:nvSpPr>
            <p:cNvPr id="20" name="object 20"/>
            <p:cNvSpPr/>
            <p:nvPr/>
          </p:nvSpPr>
          <p:spPr>
            <a:xfrm>
              <a:off x="358889" y="3990085"/>
              <a:ext cx="2435860" cy="1461770"/>
            </a:xfrm>
            <a:custGeom>
              <a:avLst/>
              <a:gdLst/>
              <a:ahLst/>
              <a:cxnLst/>
              <a:rect l="l" t="t" r="r" b="b"/>
              <a:pathLst>
                <a:path w="2435860" h="1461770">
                  <a:moveTo>
                    <a:pt x="0" y="1461516"/>
                  </a:moveTo>
                  <a:lnTo>
                    <a:pt x="2435732" y="1461516"/>
                  </a:lnTo>
                  <a:lnTo>
                    <a:pt x="2435732" y="0"/>
                  </a:lnTo>
                  <a:lnTo>
                    <a:pt x="0" y="0"/>
                  </a:lnTo>
                  <a:lnTo>
                    <a:pt x="0" y="1461516"/>
                  </a:lnTo>
                  <a:close/>
                </a:path>
              </a:pathLst>
            </a:custGeom>
            <a:ln w="12700">
              <a:solidFill>
                <a:srgbClr val="FFFFFF"/>
              </a:solidFill>
            </a:ln>
          </p:spPr>
          <p:txBody>
            <a:bodyPr wrap="square" lIns="0" tIns="0" rIns="0" bIns="0" rtlCol="0"/>
            <a:lstStyle/>
            <a:p>
              <a:endParaRPr/>
            </a:p>
          </p:txBody>
        </p:sp>
      </p:grpSp>
      <p:sp>
        <p:nvSpPr>
          <p:cNvPr id="21" name="object 21"/>
          <p:cNvSpPr txBox="1"/>
          <p:nvPr/>
        </p:nvSpPr>
        <p:spPr>
          <a:xfrm>
            <a:off x="1880999" y="3639208"/>
            <a:ext cx="2435859" cy="2819041"/>
          </a:xfrm>
          <a:prstGeom prst="rect">
            <a:avLst/>
          </a:prstGeom>
        </p:spPr>
        <p:txBody>
          <a:bodyPr vert="horz" wrap="square" lIns="0" tIns="26670" rIns="0" bIns="0" rtlCol="0">
            <a:spAutoFit/>
          </a:bodyPr>
          <a:lstStyle/>
          <a:p>
            <a:pPr>
              <a:spcBef>
                <a:spcPts val="210"/>
              </a:spcBef>
            </a:pPr>
            <a:endParaRPr sz="1400" b="1">
              <a:latin typeface="Times New Roman" panose="02020603050405020304" pitchFamily="18" charset="0"/>
              <a:cs typeface="Times New Roman" panose="02020603050405020304" pitchFamily="18" charset="0"/>
            </a:endParaRPr>
          </a:p>
          <a:p>
            <a:pPr marL="149225" marR="141605" indent="-1270" algn="ctr">
              <a:lnSpc>
                <a:spcPct val="91600"/>
              </a:lnSpc>
            </a:pPr>
            <a:endParaRPr lang="en-US" sz="1400" b="1">
              <a:solidFill>
                <a:srgbClr val="FFFFFF"/>
              </a:solidFill>
              <a:latin typeface="Times New Roman" panose="02020603050405020304" pitchFamily="18" charset="0"/>
              <a:cs typeface="Times New Roman" panose="02020603050405020304" pitchFamily="18" charset="0"/>
            </a:endParaRPr>
          </a:p>
          <a:p>
            <a:pPr marL="149225" marR="141605" indent="-1270" algn="ctr">
              <a:lnSpc>
                <a:spcPct val="91600"/>
              </a:lnSpc>
            </a:pPr>
            <a:r>
              <a:rPr sz="2000" b="1">
                <a:solidFill>
                  <a:srgbClr val="FFFFFF"/>
                </a:solidFill>
                <a:latin typeface="Circe"/>
                <a:cs typeface="Times New Roman" panose="02020603050405020304" pitchFamily="18" charset="0"/>
              </a:rPr>
              <a:t>Many</a:t>
            </a:r>
            <a:r>
              <a:rPr sz="2000" b="1" spc="-6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policies</a:t>
            </a:r>
            <a:r>
              <a:rPr sz="2000" b="1" spc="-6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allow</a:t>
            </a:r>
            <a:r>
              <a:rPr sz="2000" b="1" spc="-65">
                <a:solidFill>
                  <a:srgbClr val="FFFFFF"/>
                </a:solidFill>
                <a:latin typeface="Circe"/>
                <a:cs typeface="Times New Roman" panose="02020603050405020304" pitchFamily="18" charset="0"/>
              </a:rPr>
              <a:t> </a:t>
            </a:r>
            <a:r>
              <a:rPr sz="2000" b="1" spc="-25">
                <a:solidFill>
                  <a:srgbClr val="FFFFFF"/>
                </a:solidFill>
                <a:latin typeface="Circe"/>
                <a:cs typeface="Times New Roman" panose="02020603050405020304" pitchFamily="18" charset="0"/>
              </a:rPr>
              <a:t>for </a:t>
            </a:r>
            <a:r>
              <a:rPr sz="2000" b="1">
                <a:solidFill>
                  <a:srgbClr val="FFFFFF"/>
                </a:solidFill>
                <a:latin typeface="Circe"/>
                <a:cs typeface="Times New Roman" panose="02020603050405020304" pitchFamily="18" charset="0"/>
              </a:rPr>
              <a:t>multiple</a:t>
            </a:r>
            <a:r>
              <a:rPr sz="2000" b="1" spc="-15">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beneficiaries,</a:t>
            </a:r>
            <a:r>
              <a:rPr sz="2000" b="1" spc="-3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so</a:t>
            </a:r>
            <a:r>
              <a:rPr sz="2000" b="1" spc="-10">
                <a:solidFill>
                  <a:srgbClr val="FFFFFF"/>
                </a:solidFill>
                <a:latin typeface="Circe"/>
                <a:cs typeface="Times New Roman" panose="02020603050405020304" pitchFamily="18" charset="0"/>
              </a:rPr>
              <a:t> </a:t>
            </a:r>
            <a:r>
              <a:rPr sz="2000" b="1" spc="-25">
                <a:solidFill>
                  <a:srgbClr val="FFFFFF"/>
                </a:solidFill>
                <a:latin typeface="Circe"/>
                <a:cs typeface="Times New Roman" panose="02020603050405020304" pitchFamily="18" charset="0"/>
              </a:rPr>
              <a:t>you </a:t>
            </a:r>
            <a:r>
              <a:rPr sz="2000" b="1">
                <a:solidFill>
                  <a:srgbClr val="FFFFFF"/>
                </a:solidFill>
                <a:latin typeface="Circe"/>
                <a:cs typeface="Times New Roman" panose="02020603050405020304" pitchFamily="18" charset="0"/>
              </a:rPr>
              <a:t>can</a:t>
            </a:r>
            <a:r>
              <a:rPr sz="2000" b="1" spc="-4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easily</a:t>
            </a:r>
            <a:r>
              <a:rPr sz="2000" b="1" spc="-5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donate</a:t>
            </a:r>
            <a:r>
              <a:rPr sz="2000" b="1" spc="-4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the</a:t>
            </a:r>
            <a:r>
              <a:rPr sz="2000" b="1" spc="-4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entirety </a:t>
            </a:r>
            <a:r>
              <a:rPr sz="2000" b="1">
                <a:solidFill>
                  <a:srgbClr val="FFFFFF"/>
                </a:solidFill>
                <a:latin typeface="Circe"/>
                <a:cs typeface="Times New Roman" panose="02020603050405020304" pitchFamily="18" charset="0"/>
              </a:rPr>
              <a:t>or</a:t>
            </a:r>
            <a:r>
              <a:rPr sz="2000" b="1" spc="-2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a:t>
            </a:r>
            <a:r>
              <a:rPr sz="2000" b="1" spc="-2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portion</a:t>
            </a:r>
            <a:r>
              <a:rPr sz="2000" b="1" spc="-3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of</a:t>
            </a:r>
            <a:r>
              <a:rPr sz="2000" b="1" spc="-2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the</a:t>
            </a:r>
            <a:r>
              <a:rPr sz="2000" b="1" spc="-1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policy</a:t>
            </a:r>
            <a:r>
              <a:rPr sz="2000" b="1" spc="-30">
                <a:solidFill>
                  <a:srgbClr val="FFFFFF"/>
                </a:solidFill>
                <a:latin typeface="Circe"/>
                <a:cs typeface="Times New Roman" panose="02020603050405020304" pitchFamily="18" charset="0"/>
              </a:rPr>
              <a:t> </a:t>
            </a:r>
            <a:r>
              <a:rPr sz="2000" b="1" spc="-25">
                <a:solidFill>
                  <a:srgbClr val="FFFFFF"/>
                </a:solidFill>
                <a:latin typeface="Circe"/>
                <a:cs typeface="Times New Roman" panose="02020603050405020304" pitchFamily="18" charset="0"/>
              </a:rPr>
              <a:t>to </a:t>
            </a:r>
            <a:r>
              <a:rPr sz="2000" b="1">
                <a:solidFill>
                  <a:srgbClr val="FFFFFF"/>
                </a:solidFill>
                <a:latin typeface="Circe"/>
                <a:cs typeface="Times New Roman" panose="02020603050405020304" pitchFamily="18" charset="0"/>
              </a:rPr>
              <a:t>Penn</a:t>
            </a:r>
            <a:r>
              <a:rPr lang="en-US" sz="2000" b="1" spc="-60">
                <a:solidFill>
                  <a:srgbClr val="FFFFFF"/>
                </a:solidFill>
                <a:latin typeface="Circe"/>
                <a:cs typeface="Times New Roman" panose="02020603050405020304" pitchFamily="18" charset="0"/>
              </a:rPr>
              <a:t>.</a:t>
            </a:r>
          </a:p>
          <a:p>
            <a:pPr marL="149225" marR="141605" indent="-1270" algn="ctr">
              <a:lnSpc>
                <a:spcPct val="91600"/>
              </a:lnSpc>
            </a:pPr>
            <a:endParaRPr lang="en-US" sz="1400" b="1" spc="-60">
              <a:solidFill>
                <a:srgbClr val="FFFFFF"/>
              </a:solidFill>
              <a:latin typeface="Times New Roman" panose="02020603050405020304" pitchFamily="18" charset="0"/>
              <a:cs typeface="Times New Roman" panose="02020603050405020304" pitchFamily="18" charset="0"/>
            </a:endParaRPr>
          </a:p>
          <a:p>
            <a:pPr marL="149225" marR="141605" indent="-1270" algn="ctr">
              <a:lnSpc>
                <a:spcPct val="91600"/>
              </a:lnSpc>
            </a:pPr>
            <a:endParaRPr lang="en-US" sz="1400" b="1" spc="-60">
              <a:solidFill>
                <a:srgbClr val="FFFFFF"/>
              </a:solidFill>
              <a:latin typeface="Times New Roman" panose="02020603050405020304" pitchFamily="18" charset="0"/>
              <a:cs typeface="Times New Roman" panose="02020603050405020304" pitchFamily="18" charset="0"/>
            </a:endParaRPr>
          </a:p>
        </p:txBody>
      </p:sp>
      <p:sp>
        <p:nvSpPr>
          <p:cNvPr id="22" name="object 22"/>
          <p:cNvSpPr txBox="1"/>
          <p:nvPr/>
        </p:nvSpPr>
        <p:spPr>
          <a:xfrm>
            <a:off x="4913976" y="3886860"/>
            <a:ext cx="3067975" cy="2795252"/>
          </a:xfrm>
          <a:prstGeom prst="rect">
            <a:avLst/>
          </a:prstGeom>
          <a:solidFill>
            <a:srgbClr val="6FAC46"/>
          </a:solidFill>
        </p:spPr>
        <p:txBody>
          <a:bodyPr vert="horz" wrap="square" lIns="0" tIns="133350" rIns="0" bIns="0" rtlCol="0">
            <a:spAutoFit/>
          </a:bodyPr>
          <a:lstStyle/>
          <a:p>
            <a:pPr marL="217170" marR="208279" algn="ctr">
              <a:lnSpc>
                <a:spcPct val="91600"/>
              </a:lnSpc>
              <a:spcBef>
                <a:spcPts val="1050"/>
              </a:spcBef>
            </a:pPr>
            <a:endParaRPr lang="en-US" sz="1400" b="1">
              <a:solidFill>
                <a:srgbClr val="FFFFFF"/>
              </a:solidFill>
              <a:latin typeface="Times New Roman" panose="02020603050405020304" pitchFamily="18" charset="0"/>
              <a:cs typeface="Times New Roman" panose="02020603050405020304" pitchFamily="18" charset="0"/>
            </a:endParaRPr>
          </a:p>
          <a:p>
            <a:pPr marL="217170" marR="208279" algn="ctr">
              <a:lnSpc>
                <a:spcPct val="91600"/>
              </a:lnSpc>
              <a:spcBef>
                <a:spcPts val="1050"/>
              </a:spcBef>
            </a:pPr>
            <a:r>
              <a:rPr sz="2000" b="1">
                <a:solidFill>
                  <a:srgbClr val="FFFFFF"/>
                </a:solidFill>
                <a:latin typeface="Circe"/>
                <a:cs typeface="Times New Roman" panose="02020603050405020304" pitchFamily="18" charset="0"/>
              </a:rPr>
              <a:t>Contact</a:t>
            </a:r>
            <a:r>
              <a:rPr sz="2000" b="1" spc="-6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your</a:t>
            </a:r>
            <a:r>
              <a:rPr sz="2000" b="1" spc="-5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life</a:t>
            </a:r>
            <a:r>
              <a:rPr sz="2000" b="1" spc="-7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insurance provider</a:t>
            </a:r>
            <a:r>
              <a:rPr sz="2000" b="1" spc="-3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to</a:t>
            </a:r>
            <a:r>
              <a:rPr sz="2000" b="1" spc="-15">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designate</a:t>
            </a:r>
            <a:r>
              <a:rPr sz="2000" b="1" spc="-25">
                <a:solidFill>
                  <a:srgbClr val="FFFFFF"/>
                </a:solidFill>
                <a:latin typeface="Circe"/>
                <a:cs typeface="Times New Roman" panose="02020603050405020304" pitchFamily="18" charset="0"/>
              </a:rPr>
              <a:t> </a:t>
            </a:r>
            <a:r>
              <a:rPr sz="2000" b="1" spc="-20">
                <a:solidFill>
                  <a:srgbClr val="FFFFFF"/>
                </a:solidFill>
                <a:latin typeface="Circe"/>
                <a:cs typeface="Times New Roman" panose="02020603050405020304" pitchFamily="18" charset="0"/>
              </a:rPr>
              <a:t>Penn </a:t>
            </a:r>
            <a:r>
              <a:rPr sz="2000" b="1" spc="-3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as</a:t>
            </a:r>
            <a:r>
              <a:rPr sz="2000" b="1" spc="-4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a:t>
            </a:r>
            <a:r>
              <a:rPr sz="2000" b="1" spc="-2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beneficiary </a:t>
            </a:r>
            <a:r>
              <a:rPr sz="2000" b="1">
                <a:solidFill>
                  <a:srgbClr val="FFFFFF"/>
                </a:solidFill>
                <a:latin typeface="Circe"/>
                <a:cs typeface="Times New Roman" panose="02020603050405020304" pitchFamily="18" charset="0"/>
              </a:rPr>
              <a:t>today!</a:t>
            </a:r>
            <a:r>
              <a:rPr sz="2000" b="1" spc="-6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Plus,</a:t>
            </a:r>
            <a:r>
              <a:rPr sz="2000" b="1" spc="-6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many</a:t>
            </a:r>
            <a:r>
              <a:rPr sz="2000" b="1" spc="-5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providers </a:t>
            </a:r>
            <a:r>
              <a:rPr sz="2000" b="1">
                <a:solidFill>
                  <a:srgbClr val="FFFFFF"/>
                </a:solidFill>
                <a:latin typeface="Circe"/>
                <a:cs typeface="Times New Roman" panose="02020603050405020304" pitchFamily="18" charset="0"/>
              </a:rPr>
              <a:t>allow</a:t>
            </a:r>
            <a:r>
              <a:rPr sz="2000" b="1" spc="-5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you</a:t>
            </a:r>
            <a:r>
              <a:rPr sz="2000" b="1" spc="-4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to</a:t>
            </a:r>
            <a:r>
              <a:rPr sz="2000" b="1" spc="-3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make</a:t>
            </a:r>
            <a:r>
              <a:rPr sz="2000" b="1" spc="-35">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these </a:t>
            </a:r>
            <a:r>
              <a:rPr sz="2000" b="1">
                <a:solidFill>
                  <a:srgbClr val="FFFFFF"/>
                </a:solidFill>
                <a:latin typeface="Circe"/>
                <a:cs typeface="Times New Roman" panose="02020603050405020304" pitchFamily="18" charset="0"/>
              </a:rPr>
              <a:t>changes</a:t>
            </a:r>
            <a:r>
              <a:rPr sz="2000" b="1" spc="-6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online</a:t>
            </a:r>
            <a:r>
              <a:rPr sz="2000" b="1" spc="-7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anytime.</a:t>
            </a:r>
            <a:endParaRPr lang="en-US" sz="2000" b="1" spc="-10">
              <a:solidFill>
                <a:srgbClr val="FFFFFF"/>
              </a:solidFill>
              <a:latin typeface="Circe"/>
              <a:cs typeface="Times New Roman" panose="02020603050405020304" pitchFamily="18" charset="0"/>
            </a:endParaRPr>
          </a:p>
          <a:p>
            <a:pPr marL="217170" marR="208279" algn="ctr">
              <a:lnSpc>
                <a:spcPct val="91600"/>
              </a:lnSpc>
              <a:spcBef>
                <a:spcPts val="1050"/>
              </a:spcBef>
            </a:pPr>
            <a:endParaRPr sz="1400" b="1">
              <a:latin typeface="Times New Roman" panose="02020603050405020304" pitchFamily="18" charset="0"/>
              <a:cs typeface="Times New Roman" panose="02020603050405020304" pitchFamily="18" charset="0"/>
            </a:endParaRPr>
          </a:p>
        </p:txBody>
      </p:sp>
      <p:pic>
        <p:nvPicPr>
          <p:cNvPr id="23" name="object 23"/>
          <p:cNvPicPr/>
          <p:nvPr/>
        </p:nvPicPr>
        <p:blipFill>
          <a:blip r:embed="rId2" cstate="print"/>
          <a:stretch>
            <a:fillRect/>
          </a:stretch>
        </p:blipFill>
        <p:spPr>
          <a:xfrm>
            <a:off x="9754193" y="528140"/>
            <a:ext cx="2180279" cy="649817"/>
          </a:xfrm>
          <a:prstGeom prst="rect">
            <a:avLst/>
          </a:prstGeom>
        </p:spPr>
      </p:pic>
      <p:sp>
        <p:nvSpPr>
          <p:cNvPr id="24" name="Slide Number Placeholder 23">
            <a:extLst>
              <a:ext uri="{FF2B5EF4-FFF2-40B4-BE49-F238E27FC236}">
                <a16:creationId xmlns:a16="http://schemas.microsoft.com/office/drawing/2014/main" id="{025C9990-3F7F-26D8-9FBA-E2167AA9A187}"/>
              </a:ext>
            </a:extLst>
          </p:cNvPr>
          <p:cNvSpPr>
            <a:spLocks noGrp="1"/>
          </p:cNvSpPr>
          <p:nvPr>
            <p:ph type="sldNum" sz="quarter" idx="12"/>
          </p:nvPr>
        </p:nvSpPr>
        <p:spPr/>
        <p:txBody>
          <a:bodyPr/>
          <a:lstStyle/>
          <a:p>
            <a:fld id="{B6F15528-21DE-4FAA-801E-634DDDAF4B2B}" type="slidenum">
              <a:rPr lang="en-US" smtClean="0"/>
              <a:t>10</a:t>
            </a:fld>
            <a:endParaRPr lang="en-US"/>
          </a:p>
        </p:txBody>
      </p:sp>
      <p:sp>
        <p:nvSpPr>
          <p:cNvPr id="26" name="TextBox 25">
            <a:extLst>
              <a:ext uri="{FF2B5EF4-FFF2-40B4-BE49-F238E27FC236}">
                <a16:creationId xmlns:a16="http://schemas.microsoft.com/office/drawing/2014/main" id="{3BD25044-C32E-CD53-ED04-390D9068DBA9}"/>
              </a:ext>
            </a:extLst>
          </p:cNvPr>
          <p:cNvSpPr txBox="1"/>
          <p:nvPr/>
        </p:nvSpPr>
        <p:spPr>
          <a:xfrm>
            <a:off x="959342" y="648746"/>
            <a:ext cx="8429750" cy="754053"/>
          </a:xfrm>
          <a:prstGeom prst="rect">
            <a:avLst/>
          </a:prstGeom>
          <a:noFill/>
        </p:spPr>
        <p:txBody>
          <a:bodyPr wrap="square">
            <a:spAutoFit/>
          </a:bodyPr>
          <a:lstStyle/>
          <a:p>
            <a:r>
              <a:rPr lang="en-US" sz="4300" b="1">
                <a:solidFill>
                  <a:srgbClr val="00B0F0"/>
                </a:solidFill>
                <a:latin typeface="Circe"/>
                <a:cs typeface="Times New Roman"/>
              </a:rPr>
              <a:t>Life Insurance as a Charitable Gift</a:t>
            </a:r>
            <a:endParaRPr lang="en-US" sz="4300">
              <a:latin typeface="Circe"/>
            </a:endParaRPr>
          </a:p>
        </p:txBody>
      </p:sp>
      <p:pic>
        <p:nvPicPr>
          <p:cNvPr id="2" name="Picture 1">
            <a:extLst>
              <a:ext uri="{FF2B5EF4-FFF2-40B4-BE49-F238E27FC236}">
                <a16:creationId xmlns:a16="http://schemas.microsoft.com/office/drawing/2014/main" id="{BDDF01F6-32CF-18C8-E9B5-961BF046E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25" name="Picture 24">
            <a:extLst>
              <a:ext uri="{FF2B5EF4-FFF2-40B4-BE49-F238E27FC236}">
                <a16:creationId xmlns:a16="http://schemas.microsoft.com/office/drawing/2014/main" id="{FBDF77AF-5624-2394-0627-0C4726A66B20}"/>
              </a:ext>
            </a:extLst>
          </p:cNvPr>
          <p:cNvPicPr>
            <a:picLocks noChangeAspect="1"/>
          </p:cNvPicPr>
          <p:nvPr/>
        </p:nvPicPr>
        <p:blipFill>
          <a:blip r:embed="rId4"/>
          <a:srcRect/>
          <a:stretch/>
        </p:blipFill>
        <p:spPr>
          <a:xfrm>
            <a:off x="438288" y="5702617"/>
            <a:ext cx="1036843" cy="7743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9689910" y="526946"/>
            <a:ext cx="2160651" cy="643967"/>
          </a:xfrm>
          <a:prstGeom prst="rect">
            <a:avLst/>
          </a:prstGeom>
        </p:spPr>
      </p:pic>
      <p:sp>
        <p:nvSpPr>
          <p:cNvPr id="8" name="Slide Number Placeholder 7">
            <a:extLst>
              <a:ext uri="{FF2B5EF4-FFF2-40B4-BE49-F238E27FC236}">
                <a16:creationId xmlns:a16="http://schemas.microsoft.com/office/drawing/2014/main" id="{3DAE0C14-AA1E-7DCC-AB9D-2BE9AC0A5A00}"/>
              </a:ext>
            </a:extLst>
          </p:cNvPr>
          <p:cNvSpPr>
            <a:spLocks noGrp="1"/>
          </p:cNvSpPr>
          <p:nvPr>
            <p:ph type="sldNum" sz="quarter" idx="12"/>
          </p:nvPr>
        </p:nvSpPr>
        <p:spPr/>
        <p:txBody>
          <a:bodyPr/>
          <a:lstStyle/>
          <a:p>
            <a:fld id="{B6F15528-21DE-4FAA-801E-634DDDAF4B2B}" type="slidenum">
              <a:rPr lang="en-US" smtClean="0"/>
              <a:t>11</a:t>
            </a:fld>
            <a:endParaRPr lang="en-US"/>
          </a:p>
        </p:txBody>
      </p:sp>
      <p:sp>
        <p:nvSpPr>
          <p:cNvPr id="10" name="TextBox 9">
            <a:extLst>
              <a:ext uri="{FF2B5EF4-FFF2-40B4-BE49-F238E27FC236}">
                <a16:creationId xmlns:a16="http://schemas.microsoft.com/office/drawing/2014/main" id="{A979127A-6A90-B11B-CE28-E92DDD33B005}"/>
              </a:ext>
            </a:extLst>
          </p:cNvPr>
          <p:cNvSpPr txBox="1"/>
          <p:nvPr/>
        </p:nvSpPr>
        <p:spPr>
          <a:xfrm>
            <a:off x="1350335" y="794657"/>
            <a:ext cx="7975173" cy="754053"/>
          </a:xfrm>
          <a:prstGeom prst="rect">
            <a:avLst/>
          </a:prstGeom>
          <a:noFill/>
        </p:spPr>
        <p:txBody>
          <a:bodyPr wrap="square">
            <a:spAutoFit/>
          </a:bodyPr>
          <a:lstStyle/>
          <a:p>
            <a:r>
              <a:rPr lang="en-US" sz="4300" b="1">
                <a:solidFill>
                  <a:srgbClr val="00B0F0"/>
                </a:solidFill>
                <a:latin typeface="Circe"/>
                <a:cs typeface="Times New Roman"/>
              </a:rPr>
              <a:t>Qualified Charitable Distributions</a:t>
            </a:r>
            <a:endParaRPr lang="en-US" sz="4300">
              <a:latin typeface="Circe"/>
            </a:endParaRPr>
          </a:p>
        </p:txBody>
      </p:sp>
      <p:sp>
        <p:nvSpPr>
          <p:cNvPr id="12" name="TextBox 11">
            <a:extLst>
              <a:ext uri="{FF2B5EF4-FFF2-40B4-BE49-F238E27FC236}">
                <a16:creationId xmlns:a16="http://schemas.microsoft.com/office/drawing/2014/main" id="{491D480F-B85A-7AE1-7E7B-3FAC5DCE0904}"/>
              </a:ext>
            </a:extLst>
          </p:cNvPr>
          <p:cNvSpPr txBox="1"/>
          <p:nvPr/>
        </p:nvSpPr>
        <p:spPr>
          <a:xfrm>
            <a:off x="1350335" y="2195709"/>
            <a:ext cx="7070102" cy="2109680"/>
          </a:xfrm>
          <a:prstGeom prst="rect">
            <a:avLst/>
          </a:prstGeom>
          <a:noFill/>
        </p:spPr>
        <p:txBody>
          <a:bodyPr wrap="square" lIns="91440" tIns="45720" rIns="91440" bIns="45720" anchor="t">
            <a:spAutoFit/>
          </a:bodyPr>
          <a:lstStyle/>
          <a:p>
            <a:pPr marL="355600" indent="-342900">
              <a:lnSpc>
                <a:spcPct val="150000"/>
              </a:lnSpc>
              <a:spcBef>
                <a:spcPts val="100"/>
              </a:spcBef>
              <a:buFont typeface="Arial" panose="020B0604020202020204" pitchFamily="34" charset="0"/>
              <a:buChar char="•"/>
            </a:pPr>
            <a:r>
              <a:rPr lang="en-US" sz="2200" spc="-10">
                <a:latin typeface="Circe"/>
                <a:cs typeface="Times New Roman"/>
              </a:rPr>
              <a:t>Eligible the calendar you turn 70 ½ years of age</a:t>
            </a:r>
          </a:p>
          <a:p>
            <a:pPr marL="355600" indent="-342900">
              <a:lnSpc>
                <a:spcPct val="150000"/>
              </a:lnSpc>
              <a:spcBef>
                <a:spcPts val="100"/>
              </a:spcBef>
              <a:buFont typeface="Arial" panose="020B0604020202020204" pitchFamily="34" charset="0"/>
              <a:buChar char="•"/>
            </a:pPr>
            <a:r>
              <a:rPr lang="en-US" sz="2200" spc="-10">
                <a:latin typeface="Circe"/>
                <a:cs typeface="Times New Roman"/>
              </a:rPr>
              <a:t>Required minimum distribution begins at 73</a:t>
            </a:r>
          </a:p>
          <a:p>
            <a:pPr marL="355600" indent="-342900">
              <a:lnSpc>
                <a:spcPct val="150000"/>
              </a:lnSpc>
              <a:spcBef>
                <a:spcPts val="100"/>
              </a:spcBef>
              <a:buFont typeface="Arial" panose="020B0604020202020204" pitchFamily="34" charset="0"/>
              <a:buChar char="•"/>
            </a:pPr>
            <a:r>
              <a:rPr lang="en-US" sz="2200" spc="-10">
                <a:latin typeface="Circe"/>
                <a:cs typeface="Times New Roman"/>
              </a:rPr>
              <a:t>Stretch IRA has been eliminated</a:t>
            </a:r>
          </a:p>
          <a:p>
            <a:pPr marL="355600" indent="-342900">
              <a:lnSpc>
                <a:spcPct val="150000"/>
              </a:lnSpc>
              <a:spcBef>
                <a:spcPts val="100"/>
              </a:spcBef>
              <a:buFont typeface="Arial" panose="020B0604020202020204" pitchFamily="34" charset="0"/>
              <a:buChar char="•"/>
            </a:pPr>
            <a:r>
              <a:rPr lang="en-US" sz="2200" spc="-10">
                <a:latin typeface="Circe"/>
                <a:cs typeface="Times New Roman"/>
              </a:rPr>
              <a:t>Strategy to replace the stretch IRA = testamentary CRT</a:t>
            </a:r>
          </a:p>
        </p:txBody>
      </p:sp>
      <p:pic>
        <p:nvPicPr>
          <p:cNvPr id="2" name="Picture 1">
            <a:extLst>
              <a:ext uri="{FF2B5EF4-FFF2-40B4-BE49-F238E27FC236}">
                <a16:creationId xmlns:a16="http://schemas.microsoft.com/office/drawing/2014/main" id="{30FCD26F-C0CC-40AC-4427-053995847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3" name="Picture 2">
            <a:extLst>
              <a:ext uri="{FF2B5EF4-FFF2-40B4-BE49-F238E27FC236}">
                <a16:creationId xmlns:a16="http://schemas.microsoft.com/office/drawing/2014/main" id="{60BED9E8-8073-A7EC-5B4B-9724E999F15A}"/>
              </a:ext>
            </a:extLst>
          </p:cNvPr>
          <p:cNvPicPr>
            <a:picLocks noChangeAspect="1"/>
          </p:cNvPicPr>
          <p:nvPr/>
        </p:nvPicPr>
        <p:blipFill>
          <a:blip r:embed="rId4"/>
          <a:srcRect/>
          <a:stretch/>
        </p:blipFill>
        <p:spPr>
          <a:xfrm>
            <a:off x="438288" y="5702617"/>
            <a:ext cx="1036843" cy="7743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76828" y="1872343"/>
            <a:ext cx="7772400" cy="3528017"/>
          </a:xfrm>
          <a:prstGeom prst="rect">
            <a:avLst/>
          </a:prstGeom>
        </p:spPr>
        <p:txBody>
          <a:bodyPr vert="horz" wrap="square" lIns="0" tIns="12700" rIns="0" bIns="0" rtlCol="0" anchor="t">
            <a:spAutoFit/>
          </a:bodyPr>
          <a:lstStyle/>
          <a:p>
            <a:pPr marL="355600" indent="-342900">
              <a:lnSpc>
                <a:spcPct val="150000"/>
              </a:lnSpc>
              <a:spcBef>
                <a:spcPts val="100"/>
              </a:spcBef>
              <a:buFont typeface="Arial" panose="020B0604020202020204" pitchFamily="34" charset="0"/>
              <a:buChar char="•"/>
            </a:pPr>
            <a:r>
              <a:rPr lang="en-US" sz="2200">
                <a:latin typeface="Circe"/>
                <a:cs typeface="Times New Roman"/>
              </a:rPr>
              <a:t>The 2019 SECURE Act eliminated the “stretch” IRA, which previously allowed inheritors of IRAs to take taxable distributions (and make related tax payments) over the inheritor’s life expectancy</a:t>
            </a:r>
          </a:p>
          <a:p>
            <a:pPr marL="355600" indent="-342900">
              <a:lnSpc>
                <a:spcPct val="150000"/>
              </a:lnSpc>
              <a:spcBef>
                <a:spcPts val="100"/>
              </a:spcBef>
              <a:buFont typeface="Arial" panose="020B0604020202020204" pitchFamily="34" charset="0"/>
              <a:buChar char="•"/>
            </a:pPr>
            <a:r>
              <a:rPr lang="en-US" sz="2200">
                <a:latin typeface="Circe"/>
                <a:cs typeface="Times New Roman"/>
              </a:rPr>
              <a:t>After January 1, 2020, inheritors of IRAs can no longer stretch distributions, they must withdraw all assets from the inherited account within </a:t>
            </a:r>
            <a:r>
              <a:rPr lang="en-US" sz="2200" b="1">
                <a:latin typeface="Circe"/>
                <a:cs typeface="Times New Roman"/>
              </a:rPr>
              <a:t>10 years</a:t>
            </a:r>
            <a:r>
              <a:rPr lang="en-US" sz="2200">
                <a:latin typeface="Circe"/>
                <a:cs typeface="Times New Roman"/>
              </a:rPr>
              <a:t>, thus accelerating taxation</a:t>
            </a:r>
            <a:endParaRPr sz="2200">
              <a:latin typeface="Circe"/>
              <a:cs typeface="Times New Roman"/>
            </a:endParaRPr>
          </a:p>
        </p:txBody>
      </p:sp>
      <p:sp>
        <p:nvSpPr>
          <p:cNvPr id="19" name="Slide Number Placeholder 18">
            <a:extLst>
              <a:ext uri="{FF2B5EF4-FFF2-40B4-BE49-F238E27FC236}">
                <a16:creationId xmlns:a16="http://schemas.microsoft.com/office/drawing/2014/main" id="{3C0299DE-4DA4-A34A-69CA-6E2568B87FF4}"/>
              </a:ext>
            </a:extLst>
          </p:cNvPr>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84AA3A3-72A2-ECEE-0B6F-78B4CC19D7F2}"/>
              </a:ext>
            </a:extLst>
          </p:cNvPr>
          <p:cNvSpPr txBox="1"/>
          <p:nvPr/>
        </p:nvSpPr>
        <p:spPr>
          <a:xfrm>
            <a:off x="1473369" y="957031"/>
            <a:ext cx="6255488" cy="754053"/>
          </a:xfrm>
          <a:prstGeom prst="rect">
            <a:avLst/>
          </a:prstGeom>
          <a:noFill/>
        </p:spPr>
        <p:txBody>
          <a:bodyPr wrap="square">
            <a:spAutoFit/>
          </a:bodyPr>
          <a:lstStyle/>
          <a:p>
            <a:r>
              <a:rPr lang="en-US" sz="4300" b="1">
                <a:solidFill>
                  <a:srgbClr val="00B0F0"/>
                </a:solidFill>
                <a:latin typeface="Circe"/>
                <a:cs typeface="Times New Roman" panose="02020603050405020304" pitchFamily="18" charset="0"/>
              </a:rPr>
              <a:t>What is a Stretch IRA?</a:t>
            </a:r>
            <a:endParaRPr lang="en-US" sz="4300">
              <a:solidFill>
                <a:srgbClr val="00B0F0"/>
              </a:solidFill>
              <a:latin typeface="Circe"/>
              <a:cs typeface="Times New Roman" panose="02020603050405020304" pitchFamily="18" charset="0"/>
            </a:endParaRPr>
          </a:p>
        </p:txBody>
      </p:sp>
      <p:pic>
        <p:nvPicPr>
          <p:cNvPr id="4" name="Picture 3">
            <a:extLst>
              <a:ext uri="{FF2B5EF4-FFF2-40B4-BE49-F238E27FC236}">
                <a16:creationId xmlns:a16="http://schemas.microsoft.com/office/drawing/2014/main" id="{7A968B79-E25F-13AE-7B3C-5223CE66B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0D40A252-A523-ABC8-641B-159137EC729D}"/>
              </a:ext>
            </a:extLst>
          </p:cNvPr>
          <p:cNvPicPr>
            <a:picLocks noChangeAspect="1"/>
          </p:cNvPicPr>
          <p:nvPr/>
        </p:nvPicPr>
        <p:blipFill>
          <a:blip r:embed="rId3"/>
          <a:srcRect/>
          <a:stretch/>
        </p:blipFill>
        <p:spPr>
          <a:xfrm>
            <a:off x="438288" y="5702617"/>
            <a:ext cx="1036843" cy="774383"/>
          </a:xfrm>
          <a:prstGeom prst="rect">
            <a:avLst/>
          </a:prstGeom>
        </p:spPr>
      </p:pic>
      <p:pic>
        <p:nvPicPr>
          <p:cNvPr id="6" name="object 7">
            <a:extLst>
              <a:ext uri="{FF2B5EF4-FFF2-40B4-BE49-F238E27FC236}">
                <a16:creationId xmlns:a16="http://schemas.microsoft.com/office/drawing/2014/main" id="{765303E9-F969-17AF-8057-01D7A9E8416E}"/>
              </a:ext>
            </a:extLst>
          </p:cNvPr>
          <p:cNvPicPr/>
          <p:nvPr/>
        </p:nvPicPr>
        <p:blipFill>
          <a:blip r:embed="rId4" cstate="print"/>
          <a:stretch>
            <a:fillRect/>
          </a:stretch>
        </p:blipFill>
        <p:spPr>
          <a:xfrm>
            <a:off x="9689910" y="526946"/>
            <a:ext cx="2160651" cy="64396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654201" y="2113163"/>
            <a:ext cx="6208370" cy="3502920"/>
          </a:xfrm>
          <a:prstGeom prst="rect">
            <a:avLst/>
          </a:prstGeom>
        </p:spPr>
      </p:pic>
      <p:sp>
        <p:nvSpPr>
          <p:cNvPr id="7" name="Slide Number Placeholder 6">
            <a:extLst>
              <a:ext uri="{FF2B5EF4-FFF2-40B4-BE49-F238E27FC236}">
                <a16:creationId xmlns:a16="http://schemas.microsoft.com/office/drawing/2014/main" id="{C5EAA126-3D0F-E603-1D0E-F7951631619F}"/>
              </a:ext>
            </a:extLst>
          </p:cNvPr>
          <p:cNvSpPr>
            <a:spLocks noGrp="1"/>
          </p:cNvSpPr>
          <p:nvPr>
            <p:ph type="sldNum" sz="quarter" idx="12"/>
          </p:nvPr>
        </p:nvSpPr>
        <p:spPr/>
        <p:txBody>
          <a:bodyPr/>
          <a:lstStyle/>
          <a:p>
            <a:fld id="{B6F15528-21DE-4FAA-801E-634DDDAF4B2B}" type="slidenum">
              <a:rPr lang="en-US" smtClean="0"/>
              <a:t>13</a:t>
            </a:fld>
            <a:endParaRPr lang="en-US"/>
          </a:p>
        </p:txBody>
      </p:sp>
      <p:sp>
        <p:nvSpPr>
          <p:cNvPr id="9" name="TextBox 8">
            <a:extLst>
              <a:ext uri="{FF2B5EF4-FFF2-40B4-BE49-F238E27FC236}">
                <a16:creationId xmlns:a16="http://schemas.microsoft.com/office/drawing/2014/main" id="{0728C6A9-8EEB-784F-24A7-C81A8FF1E154}"/>
              </a:ext>
            </a:extLst>
          </p:cNvPr>
          <p:cNvSpPr txBox="1"/>
          <p:nvPr/>
        </p:nvSpPr>
        <p:spPr>
          <a:xfrm>
            <a:off x="1478643" y="528972"/>
            <a:ext cx="8001000" cy="1415772"/>
          </a:xfrm>
          <a:prstGeom prst="rect">
            <a:avLst/>
          </a:prstGeom>
          <a:noFill/>
        </p:spPr>
        <p:txBody>
          <a:bodyPr wrap="square" lIns="91440" tIns="45720" rIns="91440" bIns="45720" anchor="t">
            <a:spAutoFit/>
          </a:bodyPr>
          <a:lstStyle/>
          <a:p>
            <a:r>
              <a:rPr lang="en-US" sz="4300" b="1">
                <a:solidFill>
                  <a:srgbClr val="00B0F0"/>
                </a:solidFill>
                <a:latin typeface="Circe"/>
                <a:cs typeface="Times New Roman"/>
              </a:rPr>
              <a:t>Tax Benefits of Retirement Asset Gift to Charity at Death</a:t>
            </a:r>
            <a:endParaRPr lang="en-US" sz="4300">
              <a:latin typeface="Circe"/>
            </a:endParaRPr>
          </a:p>
        </p:txBody>
      </p:sp>
      <p:pic>
        <p:nvPicPr>
          <p:cNvPr id="2" name="Picture 1">
            <a:extLst>
              <a:ext uri="{FF2B5EF4-FFF2-40B4-BE49-F238E27FC236}">
                <a16:creationId xmlns:a16="http://schemas.microsoft.com/office/drawing/2014/main" id="{0F1F255E-D4D1-F48D-706B-DEE46650A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3" name="Picture 2">
            <a:extLst>
              <a:ext uri="{FF2B5EF4-FFF2-40B4-BE49-F238E27FC236}">
                <a16:creationId xmlns:a16="http://schemas.microsoft.com/office/drawing/2014/main" id="{BADFBD3F-2E97-BEF8-6876-047020917EC6}"/>
              </a:ext>
            </a:extLst>
          </p:cNvPr>
          <p:cNvPicPr>
            <a:picLocks noChangeAspect="1"/>
          </p:cNvPicPr>
          <p:nvPr/>
        </p:nvPicPr>
        <p:blipFill>
          <a:blip r:embed="rId4"/>
          <a:srcRect/>
          <a:stretch/>
        </p:blipFill>
        <p:spPr>
          <a:xfrm>
            <a:off x="438288" y="5702617"/>
            <a:ext cx="1036843" cy="774383"/>
          </a:xfrm>
          <a:prstGeom prst="rect">
            <a:avLst/>
          </a:prstGeom>
        </p:spPr>
      </p:pic>
      <p:pic>
        <p:nvPicPr>
          <p:cNvPr id="4" name="object 7">
            <a:extLst>
              <a:ext uri="{FF2B5EF4-FFF2-40B4-BE49-F238E27FC236}">
                <a16:creationId xmlns:a16="http://schemas.microsoft.com/office/drawing/2014/main" id="{2FF207B8-18D5-D5F1-AA9B-96BC589E7601}"/>
              </a:ext>
            </a:extLst>
          </p:cNvPr>
          <p:cNvPicPr/>
          <p:nvPr/>
        </p:nvPicPr>
        <p:blipFill>
          <a:blip r:embed="rId5" cstate="print"/>
          <a:stretch>
            <a:fillRect/>
          </a:stretch>
        </p:blipFill>
        <p:spPr>
          <a:xfrm>
            <a:off x="9867330" y="204962"/>
            <a:ext cx="2160651" cy="6439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479596" y="1712686"/>
            <a:ext cx="7897495" cy="4561633"/>
          </a:xfrm>
          <a:prstGeom prst="rect">
            <a:avLst/>
          </a:prstGeom>
        </p:spPr>
        <p:txBody>
          <a:bodyPr vert="horz" wrap="square" lIns="0" tIns="12700" rIns="0" bIns="0" rtlCol="0" anchor="t">
            <a:spAutoFit/>
          </a:bodyPr>
          <a:lstStyle/>
          <a:p>
            <a:pPr marL="12700">
              <a:lnSpc>
                <a:spcPct val="150000"/>
              </a:lnSpc>
              <a:spcBef>
                <a:spcPts val="100"/>
              </a:spcBef>
            </a:pPr>
            <a:r>
              <a:rPr lang="en-US" sz="2200" spc="-50">
                <a:latin typeface="Circe"/>
                <a:cs typeface="Calibri"/>
              </a:rPr>
              <a:t>2025-$13.99 M per person</a:t>
            </a:r>
            <a:endParaRPr lang="en-US" sz="2200">
              <a:latin typeface="Circe"/>
              <a:cs typeface="Calibri"/>
            </a:endParaRPr>
          </a:p>
          <a:p>
            <a:pPr marL="1099185" indent="-342900">
              <a:lnSpc>
                <a:spcPct val="150000"/>
              </a:lnSpc>
              <a:spcBef>
                <a:spcPts val="2014"/>
              </a:spcBef>
              <a:buFont typeface="Arial" panose="020B0604020202020204" pitchFamily="34" charset="0"/>
              <a:buChar char="•"/>
            </a:pPr>
            <a:r>
              <a:rPr lang="en-US" sz="2200">
                <a:latin typeface="Circe"/>
                <a:cs typeface="Calibri"/>
              </a:rPr>
              <a:t>On January 1, 2026, </a:t>
            </a:r>
            <a:r>
              <a:rPr sz="2200">
                <a:latin typeface="Circe"/>
                <a:cs typeface="Calibri"/>
              </a:rPr>
              <a:t>the</a:t>
            </a:r>
            <a:r>
              <a:rPr sz="2200" spc="-35">
                <a:latin typeface="Circe"/>
                <a:cs typeface="Calibri"/>
              </a:rPr>
              <a:t> </a:t>
            </a:r>
            <a:r>
              <a:rPr sz="2200" spc="-10">
                <a:latin typeface="Circe"/>
                <a:cs typeface="Calibri"/>
              </a:rPr>
              <a:t>current</a:t>
            </a:r>
            <a:r>
              <a:rPr sz="2200" spc="-35">
                <a:latin typeface="Circe"/>
                <a:cs typeface="Calibri"/>
              </a:rPr>
              <a:t> </a:t>
            </a:r>
            <a:r>
              <a:rPr sz="2200">
                <a:latin typeface="Circe"/>
                <a:cs typeface="Calibri"/>
              </a:rPr>
              <a:t>provision</a:t>
            </a:r>
            <a:r>
              <a:rPr sz="2200" spc="-65">
                <a:latin typeface="Circe"/>
                <a:cs typeface="Calibri"/>
              </a:rPr>
              <a:t> </a:t>
            </a:r>
            <a:r>
              <a:rPr sz="2200">
                <a:latin typeface="Circe"/>
                <a:cs typeface="Calibri"/>
              </a:rPr>
              <a:t>sunsets</a:t>
            </a:r>
            <a:r>
              <a:rPr sz="2200" spc="-55">
                <a:latin typeface="Circe"/>
                <a:cs typeface="Calibri"/>
              </a:rPr>
              <a:t> </a:t>
            </a:r>
            <a:r>
              <a:rPr sz="2200">
                <a:latin typeface="Circe"/>
                <a:cs typeface="Calibri"/>
              </a:rPr>
              <a:t>and</a:t>
            </a:r>
            <a:r>
              <a:rPr sz="2200" spc="-40">
                <a:latin typeface="Circe"/>
                <a:cs typeface="Calibri"/>
              </a:rPr>
              <a:t> </a:t>
            </a:r>
            <a:r>
              <a:rPr sz="2200">
                <a:latin typeface="Circe"/>
                <a:cs typeface="Calibri"/>
              </a:rPr>
              <a:t>reverts</a:t>
            </a:r>
            <a:r>
              <a:rPr sz="2200" spc="-35">
                <a:latin typeface="Circe"/>
                <a:cs typeface="Calibri"/>
              </a:rPr>
              <a:t> </a:t>
            </a:r>
            <a:r>
              <a:rPr sz="2200">
                <a:latin typeface="Circe"/>
                <a:cs typeface="Calibri"/>
              </a:rPr>
              <a:t>to</a:t>
            </a:r>
            <a:r>
              <a:rPr sz="2200" spc="-45">
                <a:latin typeface="Circe"/>
                <a:cs typeface="Calibri"/>
              </a:rPr>
              <a:t> </a:t>
            </a:r>
            <a:r>
              <a:rPr sz="2200">
                <a:latin typeface="Circe"/>
                <a:cs typeface="Calibri"/>
              </a:rPr>
              <a:t>$5</a:t>
            </a:r>
            <a:r>
              <a:rPr lang="en-US" sz="2200">
                <a:latin typeface="Circe"/>
                <a:cs typeface="Calibri"/>
              </a:rPr>
              <a:t>.6 </a:t>
            </a:r>
            <a:r>
              <a:rPr sz="2200">
                <a:latin typeface="Circe"/>
                <a:cs typeface="Calibri"/>
              </a:rPr>
              <a:t>M</a:t>
            </a:r>
            <a:r>
              <a:rPr lang="en-US" sz="2200">
                <a:latin typeface="Circe"/>
                <a:cs typeface="Calibri"/>
              </a:rPr>
              <a:t> for individuals </a:t>
            </a:r>
            <a:r>
              <a:rPr lang="en-US" sz="2200" spc="-45">
                <a:latin typeface="Circe"/>
                <a:cs typeface="Calibri"/>
              </a:rPr>
              <a:t>unless Congress extends it.</a:t>
            </a:r>
            <a:endParaRPr sz="2200">
              <a:latin typeface="Circe"/>
              <a:cs typeface="Calibri"/>
            </a:endParaRPr>
          </a:p>
          <a:p>
            <a:pPr marL="1099185" indent="-342900">
              <a:lnSpc>
                <a:spcPct val="150000"/>
              </a:lnSpc>
              <a:spcBef>
                <a:spcPts val="2014"/>
              </a:spcBef>
              <a:buFont typeface="Arial" panose="020B0604020202020204" pitchFamily="34" charset="0"/>
              <a:buChar char="•"/>
            </a:pPr>
            <a:r>
              <a:rPr sz="2200" spc="-10">
                <a:latin typeface="Circe"/>
                <a:cs typeface="Calibri"/>
              </a:rPr>
              <a:t>Strategies:</a:t>
            </a:r>
            <a:endParaRPr sz="2200">
              <a:latin typeface="Circe"/>
              <a:cs typeface="Calibri"/>
            </a:endParaRPr>
          </a:p>
          <a:p>
            <a:pPr marL="1845945" marR="3660775" indent="-342900">
              <a:lnSpc>
                <a:spcPct val="150000"/>
              </a:lnSpc>
              <a:spcBef>
                <a:spcPts val="160"/>
              </a:spcBef>
              <a:buFont typeface="Arial" panose="020B0604020202020204" pitchFamily="34" charset="0"/>
              <a:buChar char="•"/>
            </a:pPr>
            <a:r>
              <a:rPr sz="2200">
                <a:latin typeface="Circe"/>
                <a:cs typeface="Calibri"/>
              </a:rPr>
              <a:t>Pen</a:t>
            </a:r>
            <a:r>
              <a:rPr lang="en-US" sz="2200">
                <a:latin typeface="Circe"/>
                <a:cs typeface="Calibri"/>
              </a:rPr>
              <a:t>n</a:t>
            </a:r>
            <a:r>
              <a:rPr sz="2200" spc="-70">
                <a:latin typeface="Circe"/>
                <a:cs typeface="Calibri"/>
              </a:rPr>
              <a:t> </a:t>
            </a:r>
            <a:r>
              <a:rPr sz="2200">
                <a:latin typeface="Circe"/>
                <a:cs typeface="Calibri"/>
              </a:rPr>
              <a:t>Impact</a:t>
            </a:r>
            <a:r>
              <a:rPr sz="2200" spc="-60">
                <a:latin typeface="Circe"/>
                <a:cs typeface="Calibri"/>
              </a:rPr>
              <a:t> </a:t>
            </a:r>
            <a:r>
              <a:rPr sz="2200" spc="-10">
                <a:latin typeface="Circe"/>
                <a:cs typeface="Calibri"/>
              </a:rPr>
              <a:t>Annuity </a:t>
            </a:r>
            <a:r>
              <a:rPr sz="2200">
                <a:latin typeface="Circe"/>
                <a:cs typeface="Calibri"/>
              </a:rPr>
              <a:t>Beneficiary</a:t>
            </a:r>
            <a:r>
              <a:rPr sz="2200" spc="-100">
                <a:latin typeface="Circe"/>
                <a:cs typeface="Calibri"/>
              </a:rPr>
              <a:t> </a:t>
            </a:r>
            <a:r>
              <a:rPr sz="2200" spc="-10">
                <a:latin typeface="Circe"/>
                <a:cs typeface="Calibri"/>
              </a:rPr>
              <a:t>Designations </a:t>
            </a:r>
            <a:r>
              <a:rPr sz="2200" spc="-25">
                <a:latin typeface="Circe"/>
                <a:cs typeface="Calibri"/>
              </a:rPr>
              <a:t>Testamentary</a:t>
            </a:r>
            <a:r>
              <a:rPr sz="2200" spc="-55">
                <a:latin typeface="Circe"/>
                <a:cs typeface="Calibri"/>
              </a:rPr>
              <a:t> </a:t>
            </a:r>
            <a:r>
              <a:rPr sz="2200" spc="-25">
                <a:latin typeface="Circe"/>
                <a:cs typeface="Calibri"/>
              </a:rPr>
              <a:t>CRT</a:t>
            </a:r>
            <a:endParaRPr sz="2200">
              <a:latin typeface="Circe"/>
              <a:cs typeface="Calibri"/>
            </a:endParaRPr>
          </a:p>
        </p:txBody>
      </p:sp>
      <p:sp>
        <p:nvSpPr>
          <p:cNvPr id="11" name="Slide Number Placeholder 10">
            <a:extLst>
              <a:ext uri="{FF2B5EF4-FFF2-40B4-BE49-F238E27FC236}">
                <a16:creationId xmlns:a16="http://schemas.microsoft.com/office/drawing/2014/main" id="{1E9E8382-6EBD-062A-2FB6-F54CCC7A7F11}"/>
              </a:ext>
            </a:extLst>
          </p:cNvPr>
          <p:cNvSpPr>
            <a:spLocks noGrp="1"/>
          </p:cNvSpPr>
          <p:nvPr>
            <p:ph type="sldNum" sz="quarter" idx="12"/>
          </p:nvPr>
        </p:nvSpPr>
        <p:spPr/>
        <p:txBody>
          <a:bodyPr/>
          <a:lstStyle/>
          <a:p>
            <a:fld id="{B6F15528-21DE-4FAA-801E-634DDDAF4B2B}" type="slidenum">
              <a:rPr lang="en-US" smtClean="0"/>
              <a:t>14</a:t>
            </a:fld>
            <a:endParaRPr lang="en-US"/>
          </a:p>
        </p:txBody>
      </p:sp>
      <p:sp>
        <p:nvSpPr>
          <p:cNvPr id="13" name="TextBox 12">
            <a:extLst>
              <a:ext uri="{FF2B5EF4-FFF2-40B4-BE49-F238E27FC236}">
                <a16:creationId xmlns:a16="http://schemas.microsoft.com/office/drawing/2014/main" id="{CB5957B6-ADE1-55F4-7DF3-8C125A6ED0A1}"/>
              </a:ext>
            </a:extLst>
          </p:cNvPr>
          <p:cNvSpPr txBox="1"/>
          <p:nvPr/>
        </p:nvSpPr>
        <p:spPr>
          <a:xfrm>
            <a:off x="1478771" y="697161"/>
            <a:ext cx="7892492" cy="754053"/>
          </a:xfrm>
          <a:prstGeom prst="rect">
            <a:avLst/>
          </a:prstGeom>
          <a:noFill/>
        </p:spPr>
        <p:txBody>
          <a:bodyPr wrap="square">
            <a:spAutoFit/>
          </a:bodyPr>
          <a:lstStyle/>
          <a:p>
            <a:r>
              <a:rPr lang="en-US" sz="4300" b="1">
                <a:solidFill>
                  <a:srgbClr val="00B0F0"/>
                </a:solidFill>
                <a:latin typeface="Circe"/>
                <a:cs typeface="Times New Roman"/>
              </a:rPr>
              <a:t>Federal Estate Tax Exemption</a:t>
            </a:r>
            <a:endParaRPr lang="en-US" sz="4300">
              <a:solidFill>
                <a:srgbClr val="00B0F0"/>
              </a:solidFill>
              <a:latin typeface="Circe"/>
            </a:endParaRPr>
          </a:p>
        </p:txBody>
      </p:sp>
      <p:pic>
        <p:nvPicPr>
          <p:cNvPr id="2" name="Picture 1">
            <a:extLst>
              <a:ext uri="{FF2B5EF4-FFF2-40B4-BE49-F238E27FC236}">
                <a16:creationId xmlns:a16="http://schemas.microsoft.com/office/drawing/2014/main" id="{FA1624D5-1E93-64C7-EABC-DA479B2B1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3" name="Picture 2">
            <a:extLst>
              <a:ext uri="{FF2B5EF4-FFF2-40B4-BE49-F238E27FC236}">
                <a16:creationId xmlns:a16="http://schemas.microsoft.com/office/drawing/2014/main" id="{D2C2E485-335D-BC9D-989D-326B15A23C94}"/>
              </a:ext>
            </a:extLst>
          </p:cNvPr>
          <p:cNvPicPr>
            <a:picLocks noChangeAspect="1"/>
          </p:cNvPicPr>
          <p:nvPr/>
        </p:nvPicPr>
        <p:blipFill>
          <a:blip r:embed="rId3"/>
          <a:srcRect/>
          <a:stretch/>
        </p:blipFill>
        <p:spPr>
          <a:xfrm>
            <a:off x="438288" y="5702617"/>
            <a:ext cx="1036843" cy="774383"/>
          </a:xfrm>
          <a:prstGeom prst="rect">
            <a:avLst/>
          </a:prstGeom>
        </p:spPr>
      </p:pic>
      <p:pic>
        <p:nvPicPr>
          <p:cNvPr id="4" name="object 7">
            <a:extLst>
              <a:ext uri="{FF2B5EF4-FFF2-40B4-BE49-F238E27FC236}">
                <a16:creationId xmlns:a16="http://schemas.microsoft.com/office/drawing/2014/main" id="{FE84141F-4EEE-C27B-D67D-D462A6A9A165}"/>
              </a:ext>
            </a:extLst>
          </p:cNvPr>
          <p:cNvPicPr/>
          <p:nvPr/>
        </p:nvPicPr>
        <p:blipFill>
          <a:blip r:embed="rId4" cstate="print"/>
          <a:stretch>
            <a:fillRect/>
          </a:stretch>
        </p:blipFill>
        <p:spPr>
          <a:xfrm>
            <a:off x="9867330" y="204962"/>
            <a:ext cx="2160651" cy="6439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4F743C-CC2A-80D5-0A5A-E50C45B25CC7}"/>
              </a:ext>
            </a:extLst>
          </p:cNvPr>
          <p:cNvSpPr>
            <a:spLocks noGrp="1"/>
          </p:cNvSpPr>
          <p:nvPr>
            <p:ph type="sldNum" sz="quarter" idx="12"/>
          </p:nvPr>
        </p:nvSpPr>
        <p:spPr/>
        <p:txBody>
          <a:bodyPr/>
          <a:lstStyle/>
          <a:p>
            <a:fld id="{B6F15528-21DE-4FAA-801E-634DDDAF4B2B}" type="slidenum">
              <a:rPr lang="en-US" smtClean="0"/>
              <a:t>15</a:t>
            </a:fld>
            <a:endParaRPr lang="en-US"/>
          </a:p>
        </p:txBody>
      </p:sp>
      <p:pic>
        <p:nvPicPr>
          <p:cNvPr id="4" name="Picture 3">
            <a:extLst>
              <a:ext uri="{FF2B5EF4-FFF2-40B4-BE49-F238E27FC236}">
                <a16:creationId xmlns:a16="http://schemas.microsoft.com/office/drawing/2014/main" id="{3CE9D7E5-61AE-6283-100F-B499C4AF9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9E5DBE1F-68FB-C7F8-3130-89FEE865E986}"/>
              </a:ext>
            </a:extLst>
          </p:cNvPr>
          <p:cNvPicPr>
            <a:picLocks noChangeAspect="1"/>
          </p:cNvPicPr>
          <p:nvPr/>
        </p:nvPicPr>
        <p:blipFill>
          <a:blip r:embed="rId3"/>
          <a:srcRect/>
          <a:stretch/>
        </p:blipFill>
        <p:spPr>
          <a:xfrm>
            <a:off x="438288" y="5702617"/>
            <a:ext cx="1036843" cy="77438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42E15B35-E64C-A879-D3EF-E4444C774C73}"/>
              </a:ext>
            </a:extLst>
          </p:cNvPr>
          <p:cNvPicPr>
            <a:picLocks noChangeAspect="1"/>
          </p:cNvPicPr>
          <p:nvPr/>
        </p:nvPicPr>
        <p:blipFill>
          <a:blip r:embed="rId4"/>
          <a:stretch>
            <a:fillRect/>
          </a:stretch>
        </p:blipFill>
        <p:spPr>
          <a:xfrm>
            <a:off x="9104686" y="381168"/>
            <a:ext cx="2598318" cy="646738"/>
          </a:xfrm>
          <a:prstGeom prst="rect">
            <a:avLst/>
          </a:prstGeom>
        </p:spPr>
      </p:pic>
      <p:sp>
        <p:nvSpPr>
          <p:cNvPr id="8" name="Google Shape;27;p5">
            <a:extLst>
              <a:ext uri="{FF2B5EF4-FFF2-40B4-BE49-F238E27FC236}">
                <a16:creationId xmlns:a16="http://schemas.microsoft.com/office/drawing/2014/main" id="{486058FC-C080-5819-DFEE-A6A316BA7B5C}"/>
              </a:ext>
            </a:extLst>
          </p:cNvPr>
          <p:cNvSpPr txBox="1"/>
          <p:nvPr/>
        </p:nvSpPr>
        <p:spPr>
          <a:xfrm>
            <a:off x="958784" y="3941467"/>
            <a:ext cx="10515600" cy="1325563"/>
          </a:xfrm>
          <a:prstGeom prst="rect">
            <a:avLst/>
          </a:prstGeom>
          <a:noFill/>
          <a:ln>
            <a:noFill/>
          </a:ln>
        </p:spPr>
        <p:txBody>
          <a:bodyPr spcFirstLastPara="1" wrap="square" lIns="91425" tIns="45700" rIns="91425" bIns="45700" anchor="t" anchorCtr="0">
            <a:noAutofit/>
          </a:bodyPr>
          <a:lstStyle/>
          <a:p>
            <a:pPr>
              <a:lnSpc>
                <a:spcPct val="90000"/>
              </a:lnSpc>
            </a:pPr>
            <a:r>
              <a:rPr lang="en-US" sz="4300" b="1">
                <a:solidFill>
                  <a:srgbClr val="00B0F0"/>
                </a:solidFill>
                <a:latin typeface="Circe"/>
                <a:ea typeface="Calibri"/>
                <a:cs typeface="Calibri"/>
              </a:rPr>
              <a:t>BRYAN NEMETH, SENIOR DIRECTOR</a:t>
            </a:r>
            <a:endParaRPr lang="en-US" sz="4300" b="1">
              <a:solidFill>
                <a:srgbClr val="000000"/>
              </a:solidFill>
              <a:latin typeface="Circe"/>
              <a:ea typeface="Calibri"/>
              <a:cs typeface="Calibri"/>
            </a:endParaRPr>
          </a:p>
          <a:p>
            <a:pPr>
              <a:lnSpc>
                <a:spcPct val="90000"/>
              </a:lnSpc>
            </a:pPr>
            <a:r>
              <a:rPr lang="en-US" sz="4300" b="1">
                <a:solidFill>
                  <a:srgbClr val="00B0F0"/>
                </a:solidFill>
                <a:latin typeface="Circe"/>
                <a:ea typeface="Calibri"/>
                <a:cs typeface="Calibri"/>
              </a:rPr>
              <a:t>RUTGERS UNIVERSITY FOUNDATION</a:t>
            </a:r>
            <a:endParaRPr lang="en-US" sz="4300" b="1" i="0">
              <a:latin typeface="Circe"/>
              <a:ea typeface="Trebuchet MS"/>
              <a:cs typeface="Trebuchet MS"/>
            </a:endParaRPr>
          </a:p>
        </p:txBody>
      </p:sp>
      <p:pic>
        <p:nvPicPr>
          <p:cNvPr id="12" name="Picture 11" descr="A person wearing a blue shirt and red tie&#10;&#10;AI-generated content may be incorrect.">
            <a:extLst>
              <a:ext uri="{FF2B5EF4-FFF2-40B4-BE49-F238E27FC236}">
                <a16:creationId xmlns:a16="http://schemas.microsoft.com/office/drawing/2014/main" id="{D6BA2DF0-79F2-4C27-E075-997B52236630}"/>
              </a:ext>
            </a:extLst>
          </p:cNvPr>
          <p:cNvPicPr>
            <a:picLocks noChangeAspect="1"/>
          </p:cNvPicPr>
          <p:nvPr/>
        </p:nvPicPr>
        <p:blipFill>
          <a:blip r:embed="rId5"/>
          <a:stretch>
            <a:fillRect/>
          </a:stretch>
        </p:blipFill>
        <p:spPr>
          <a:xfrm>
            <a:off x="1056932" y="381000"/>
            <a:ext cx="2200275" cy="3314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B5FB-3080-F93A-552C-C312F3CF80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51F464-3B5C-1C1F-6FCD-F36E342BB4AF}"/>
              </a:ext>
            </a:extLst>
          </p:cNvPr>
          <p:cNvSpPr>
            <a:spLocks noGrp="1"/>
          </p:cNvSpPr>
          <p:nvPr>
            <p:ph type="sldNum" sz="quarter" idx="12"/>
          </p:nvPr>
        </p:nvSpPr>
        <p:spPr/>
        <p:txBody>
          <a:bodyPr/>
          <a:lstStyle/>
          <a:p>
            <a:fld id="{B6F15528-21DE-4FAA-801E-634DDDAF4B2B}" type="slidenum">
              <a:rPr lang="en-US" smtClean="0"/>
              <a:t>16</a:t>
            </a:fld>
            <a:endParaRPr lang="en-US"/>
          </a:p>
        </p:txBody>
      </p:sp>
      <p:pic>
        <p:nvPicPr>
          <p:cNvPr id="4" name="Picture 3">
            <a:extLst>
              <a:ext uri="{FF2B5EF4-FFF2-40B4-BE49-F238E27FC236}">
                <a16:creationId xmlns:a16="http://schemas.microsoft.com/office/drawing/2014/main" id="{789BCAC1-02CC-2C95-AEAB-4272CB658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75A5B6E7-0A81-6CFD-4E82-CBC3A71299E7}"/>
              </a:ext>
            </a:extLst>
          </p:cNvPr>
          <p:cNvPicPr>
            <a:picLocks noChangeAspect="1"/>
          </p:cNvPicPr>
          <p:nvPr/>
        </p:nvPicPr>
        <p:blipFill>
          <a:blip r:embed="rId4"/>
          <a:srcRect/>
          <a:stretch/>
        </p:blipFill>
        <p:spPr>
          <a:xfrm>
            <a:off x="438288" y="5702617"/>
            <a:ext cx="1036843" cy="774383"/>
          </a:xfrm>
          <a:prstGeom prst="rect">
            <a:avLst/>
          </a:prstGeom>
        </p:spPr>
      </p:pic>
      <p:sp>
        <p:nvSpPr>
          <p:cNvPr id="7" name="Title 6">
            <a:extLst>
              <a:ext uri="{FF2B5EF4-FFF2-40B4-BE49-F238E27FC236}">
                <a16:creationId xmlns:a16="http://schemas.microsoft.com/office/drawing/2014/main" id="{659181B7-FF7A-73C0-4703-580B69C8AE6F}"/>
              </a:ext>
            </a:extLst>
          </p:cNvPr>
          <p:cNvSpPr>
            <a:spLocks noGrp="1"/>
          </p:cNvSpPr>
          <p:nvPr>
            <p:ph type="title"/>
          </p:nvPr>
        </p:nvSpPr>
        <p:spPr>
          <a:xfrm>
            <a:off x="838200" y="513567"/>
            <a:ext cx="10515600" cy="1325563"/>
          </a:xfrm>
        </p:spPr>
        <p:txBody>
          <a:bodyPr>
            <a:normAutofit/>
          </a:bodyPr>
          <a:lstStyle/>
          <a:p>
            <a:r>
              <a:rPr lang="en-US" sz="4300" b="1">
                <a:solidFill>
                  <a:srgbClr val="00B0F0"/>
                </a:solidFill>
                <a:latin typeface="Circe"/>
                <a:ea typeface="+mj-lt"/>
                <a:cs typeface="+mj-lt"/>
              </a:rPr>
              <a:t>Gift Planning Marketing: </a:t>
            </a:r>
            <a:br>
              <a:rPr lang="en-US" sz="4300" b="1">
                <a:solidFill>
                  <a:srgbClr val="00B0F0"/>
                </a:solidFill>
                <a:latin typeface="Circe"/>
                <a:ea typeface="+mj-lt"/>
                <a:cs typeface="+mj-lt"/>
              </a:rPr>
            </a:br>
            <a:r>
              <a:rPr lang="en-US" sz="4300" b="1">
                <a:solidFill>
                  <a:srgbClr val="00B0F0"/>
                </a:solidFill>
                <a:latin typeface="Circe"/>
                <a:ea typeface="+mj-lt"/>
                <a:cs typeface="+mj-lt"/>
              </a:rPr>
              <a:t>Practical Insights for All Sizes </a:t>
            </a:r>
            <a:endParaRPr lang="en-US" sz="4300" b="1">
              <a:solidFill>
                <a:srgbClr val="00B0F0"/>
              </a:solidFill>
              <a:latin typeface="Circe"/>
              <a:ea typeface="Calibri Light"/>
              <a:cs typeface="Calibri Light"/>
            </a:endParaRPr>
          </a:p>
        </p:txBody>
      </p:sp>
      <p:pic>
        <p:nvPicPr>
          <p:cNvPr id="6" name="Picture 5" descr="A black background with a black square&#10;&#10;AI-generated content may be incorrect.">
            <a:extLst>
              <a:ext uri="{FF2B5EF4-FFF2-40B4-BE49-F238E27FC236}">
                <a16:creationId xmlns:a16="http://schemas.microsoft.com/office/drawing/2014/main" id="{F2593017-634F-48F7-DC4E-18EBED1B8555}"/>
              </a:ext>
            </a:extLst>
          </p:cNvPr>
          <p:cNvPicPr>
            <a:picLocks noChangeAspect="1"/>
          </p:cNvPicPr>
          <p:nvPr/>
        </p:nvPicPr>
        <p:blipFill>
          <a:blip r:embed="rId5"/>
          <a:stretch>
            <a:fillRect/>
          </a:stretch>
        </p:blipFill>
        <p:spPr>
          <a:xfrm>
            <a:off x="9104686" y="381168"/>
            <a:ext cx="2598318" cy="646738"/>
          </a:xfrm>
          <a:prstGeom prst="rect">
            <a:avLst/>
          </a:prstGeom>
        </p:spPr>
      </p:pic>
      <p:sp>
        <p:nvSpPr>
          <p:cNvPr id="13" name="TextBox 12">
            <a:extLst>
              <a:ext uri="{FF2B5EF4-FFF2-40B4-BE49-F238E27FC236}">
                <a16:creationId xmlns:a16="http://schemas.microsoft.com/office/drawing/2014/main" id="{45EE8F84-0C62-38EB-219E-58EA2E0AA560}"/>
              </a:ext>
            </a:extLst>
          </p:cNvPr>
          <p:cNvSpPr txBox="1"/>
          <p:nvPr/>
        </p:nvSpPr>
        <p:spPr>
          <a:xfrm>
            <a:off x="959301" y="2130069"/>
            <a:ext cx="7527554"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dirty="0">
                <a:latin typeface="Circe"/>
                <a:ea typeface="Calibri"/>
                <a:cs typeface="Calibri"/>
              </a:rPr>
              <a:t>Role at Rutgers</a:t>
            </a:r>
          </a:p>
          <a:p>
            <a:pPr marL="342900" indent="-342900">
              <a:buFont typeface="Arial" panose="020B0604020202020204" pitchFamily="34" charset="0"/>
              <a:buChar char="•"/>
            </a:pPr>
            <a:endParaRPr lang="en-US" sz="2200" dirty="0">
              <a:latin typeface="Circe"/>
              <a:ea typeface="Calibri"/>
              <a:cs typeface="Calibri"/>
            </a:endParaRPr>
          </a:p>
          <a:p>
            <a:pPr marL="342900" indent="-342900">
              <a:buFont typeface="Arial" panose="020B0604020202020204" pitchFamily="34" charset="0"/>
              <a:buChar char="•"/>
            </a:pPr>
            <a:r>
              <a:rPr lang="en-US" sz="2200" dirty="0">
                <a:latin typeface="Circe"/>
                <a:ea typeface="Calibri"/>
                <a:cs typeface="Calibri"/>
              </a:rPr>
              <a:t>Scope of team/resources</a:t>
            </a:r>
          </a:p>
          <a:p>
            <a:pPr marL="342900" indent="-342900">
              <a:buFont typeface="Arial" panose="020B0604020202020204" pitchFamily="34" charset="0"/>
              <a:buChar char="•"/>
            </a:pPr>
            <a:endParaRPr lang="en-US" sz="2200" dirty="0">
              <a:latin typeface="Circe"/>
              <a:ea typeface="Calibri"/>
              <a:cs typeface="Calibri"/>
            </a:endParaRPr>
          </a:p>
          <a:p>
            <a:pPr marL="342900" indent="-342900">
              <a:buFont typeface="Arial" panose="020B0604020202020204" pitchFamily="34" charset="0"/>
              <a:buChar char="•"/>
            </a:pPr>
            <a:r>
              <a:rPr lang="en-US" sz="2200" dirty="0">
                <a:latin typeface="Circe"/>
                <a:ea typeface="Calibri"/>
                <a:cs typeface="Calibri"/>
              </a:rPr>
              <a:t>Insights applicable to both large and small organizations</a:t>
            </a:r>
          </a:p>
          <a:p>
            <a:pPr marL="342900" indent="-342900">
              <a:buFont typeface="Arial" panose="020B0604020202020204" pitchFamily="34" charset="0"/>
              <a:buChar char="•"/>
            </a:pPr>
            <a:endParaRPr lang="en-US" sz="2200" dirty="0">
              <a:latin typeface="Circe"/>
              <a:ea typeface="Calibri"/>
              <a:cs typeface="Calibri"/>
            </a:endParaRPr>
          </a:p>
          <a:p>
            <a:pPr marL="342900" indent="-342900">
              <a:buFont typeface="Arial" panose="020B0604020202020204" pitchFamily="34" charset="0"/>
              <a:buChar char="•"/>
            </a:pPr>
            <a:r>
              <a:rPr lang="en-US" sz="2200" dirty="0">
                <a:latin typeface="Circe"/>
                <a:ea typeface="Calibri"/>
                <a:cs typeface="Calibri"/>
              </a:rPr>
              <a:t>Consistency and Creativity</a:t>
            </a:r>
          </a:p>
          <a:p>
            <a:endParaRPr lang="en-US" sz="2400" dirty="0">
              <a:ea typeface="Calibri"/>
              <a:cs typeface="Calibri"/>
            </a:endParaRPr>
          </a:p>
        </p:txBody>
      </p:sp>
    </p:spTree>
    <p:extLst>
      <p:ext uri="{BB962C8B-B14F-4D97-AF65-F5344CB8AC3E}">
        <p14:creationId xmlns:p14="http://schemas.microsoft.com/office/powerpoint/2010/main" val="397433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ED244-541D-EC41-5561-10B9782BE21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CBEAC5-E2D8-18D3-C757-E60791E130AC}"/>
              </a:ext>
            </a:extLst>
          </p:cNvPr>
          <p:cNvSpPr>
            <a:spLocks noGrp="1"/>
          </p:cNvSpPr>
          <p:nvPr>
            <p:ph type="sldNum" sz="quarter" idx="12"/>
          </p:nvPr>
        </p:nvSpPr>
        <p:spPr/>
        <p:txBody>
          <a:bodyPr/>
          <a:lstStyle/>
          <a:p>
            <a:fld id="{B6F15528-21DE-4FAA-801E-634DDDAF4B2B}" type="slidenum">
              <a:rPr lang="en-US" smtClean="0"/>
              <a:t>17</a:t>
            </a:fld>
            <a:endParaRPr lang="en-US"/>
          </a:p>
        </p:txBody>
      </p:sp>
      <p:pic>
        <p:nvPicPr>
          <p:cNvPr id="4" name="Picture 3">
            <a:extLst>
              <a:ext uri="{FF2B5EF4-FFF2-40B4-BE49-F238E27FC236}">
                <a16:creationId xmlns:a16="http://schemas.microsoft.com/office/drawing/2014/main" id="{A79A5E47-B82C-97B1-D0FA-39B7C6814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5AE8A9AB-5275-D0CD-3241-E440432F4C6E}"/>
              </a:ext>
            </a:extLst>
          </p:cNvPr>
          <p:cNvPicPr>
            <a:picLocks noChangeAspect="1"/>
          </p:cNvPicPr>
          <p:nvPr/>
        </p:nvPicPr>
        <p:blipFill>
          <a:blip r:embed="rId4"/>
          <a:srcRect/>
          <a:stretch/>
        </p:blipFill>
        <p:spPr>
          <a:xfrm>
            <a:off x="438288" y="5702617"/>
            <a:ext cx="1036843" cy="774383"/>
          </a:xfrm>
          <a:prstGeom prst="rect">
            <a:avLst/>
          </a:prstGeom>
        </p:spPr>
      </p:pic>
      <p:sp>
        <p:nvSpPr>
          <p:cNvPr id="7" name="Title 6">
            <a:extLst>
              <a:ext uri="{FF2B5EF4-FFF2-40B4-BE49-F238E27FC236}">
                <a16:creationId xmlns:a16="http://schemas.microsoft.com/office/drawing/2014/main" id="{D76376BC-2471-17B3-8579-92894BD83265}"/>
              </a:ext>
            </a:extLst>
          </p:cNvPr>
          <p:cNvSpPr>
            <a:spLocks noGrp="1"/>
          </p:cNvSpPr>
          <p:nvPr>
            <p:ph type="title"/>
          </p:nvPr>
        </p:nvSpPr>
        <p:spPr>
          <a:xfrm>
            <a:off x="838200" y="592735"/>
            <a:ext cx="10515600" cy="1325563"/>
          </a:xfrm>
        </p:spPr>
        <p:txBody>
          <a:bodyPr>
            <a:normAutofit fontScale="90000"/>
          </a:bodyPr>
          <a:lstStyle/>
          <a:p>
            <a:br>
              <a:rPr lang="en-US" sz="4800" b="1">
                <a:latin typeface="Circe"/>
                <a:ea typeface="+mj-lt"/>
                <a:cs typeface="+mj-lt"/>
              </a:rPr>
            </a:br>
            <a:r>
              <a:rPr lang="en-US" sz="4800" b="1">
                <a:solidFill>
                  <a:srgbClr val="00B0F0"/>
                </a:solidFill>
                <a:latin typeface="Circe"/>
                <a:ea typeface="+mj-lt"/>
                <a:cs typeface="+mj-lt"/>
              </a:rPr>
              <a:t>Why Marketing Matters in </a:t>
            </a:r>
            <a:br>
              <a:rPr lang="en-US" sz="4800" b="1">
                <a:solidFill>
                  <a:srgbClr val="00B0F0"/>
                </a:solidFill>
                <a:latin typeface="Circe"/>
                <a:ea typeface="+mj-lt"/>
                <a:cs typeface="+mj-lt"/>
              </a:rPr>
            </a:br>
            <a:r>
              <a:rPr lang="en-US" sz="4800" b="1">
                <a:solidFill>
                  <a:srgbClr val="00B0F0"/>
                </a:solidFill>
                <a:latin typeface="Circe"/>
                <a:ea typeface="+mj-lt"/>
                <a:cs typeface="+mj-lt"/>
              </a:rPr>
              <a:t>Gift Planning</a:t>
            </a:r>
          </a:p>
          <a:p>
            <a:endParaRPr lang="en-US">
              <a:ea typeface="Calibri Light"/>
              <a:cs typeface="Calibri Light"/>
            </a:endParaRPr>
          </a:p>
        </p:txBody>
      </p:sp>
      <p:pic>
        <p:nvPicPr>
          <p:cNvPr id="6" name="Picture 5" descr="A black background with a black square&#10;&#10;AI-generated content may be incorrect.">
            <a:extLst>
              <a:ext uri="{FF2B5EF4-FFF2-40B4-BE49-F238E27FC236}">
                <a16:creationId xmlns:a16="http://schemas.microsoft.com/office/drawing/2014/main" id="{FC75DC29-3DAB-FC48-EB4E-0ABA411C4C46}"/>
              </a:ext>
            </a:extLst>
          </p:cNvPr>
          <p:cNvPicPr>
            <a:picLocks noChangeAspect="1"/>
          </p:cNvPicPr>
          <p:nvPr/>
        </p:nvPicPr>
        <p:blipFill>
          <a:blip r:embed="rId5"/>
          <a:stretch>
            <a:fillRect/>
          </a:stretch>
        </p:blipFill>
        <p:spPr>
          <a:xfrm>
            <a:off x="9104686" y="381168"/>
            <a:ext cx="2598318" cy="646738"/>
          </a:xfrm>
          <a:prstGeom prst="rect">
            <a:avLst/>
          </a:prstGeom>
        </p:spPr>
      </p:pic>
      <p:sp>
        <p:nvSpPr>
          <p:cNvPr id="13" name="TextBox 12">
            <a:extLst>
              <a:ext uri="{FF2B5EF4-FFF2-40B4-BE49-F238E27FC236}">
                <a16:creationId xmlns:a16="http://schemas.microsoft.com/office/drawing/2014/main" id="{35B01942-F961-509B-7578-729C5B761ABB}"/>
              </a:ext>
            </a:extLst>
          </p:cNvPr>
          <p:cNvSpPr txBox="1"/>
          <p:nvPr/>
        </p:nvSpPr>
        <p:spPr>
          <a:xfrm>
            <a:off x="959301" y="2187466"/>
            <a:ext cx="7527554"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a:latin typeface="Circe"/>
                <a:ea typeface="+mn-lt"/>
                <a:cs typeface="+mn-lt"/>
              </a:rPr>
              <a:t>Educates donors and normalizes legacy conversations</a:t>
            </a:r>
            <a:endParaRPr lang="en-US" sz="2200">
              <a:latin typeface="Circe"/>
              <a:ea typeface="Calibri"/>
              <a:cs typeface="Calibri"/>
            </a:endParaRPr>
          </a:p>
          <a:p>
            <a:pPr>
              <a:buFont typeface="Arial"/>
              <a:buChar char="•"/>
            </a:pPr>
            <a:endParaRPr lang="en-US" sz="2200">
              <a:latin typeface="Circe"/>
              <a:ea typeface="+mn-lt"/>
              <a:cs typeface="+mn-lt"/>
            </a:endParaRPr>
          </a:p>
          <a:p>
            <a:pPr marL="342900" indent="-342900">
              <a:buFont typeface="Arial" panose="020B0604020202020204" pitchFamily="34" charset="0"/>
              <a:buChar char="•"/>
            </a:pPr>
            <a:r>
              <a:rPr lang="en-US" sz="2200">
                <a:latin typeface="Circe"/>
                <a:ea typeface="+mn-lt"/>
                <a:cs typeface="+mn-lt"/>
              </a:rPr>
              <a:t>Builds pipeline of future gifts</a:t>
            </a:r>
            <a:endParaRPr lang="en-US" sz="2200">
              <a:latin typeface="Circe"/>
              <a:ea typeface="Calibri" panose="020F0502020204030204"/>
              <a:cs typeface="Calibri" panose="020F0502020204030204"/>
            </a:endParaRPr>
          </a:p>
          <a:p>
            <a:pPr>
              <a:buFont typeface="Arial"/>
              <a:buChar char="•"/>
            </a:pPr>
            <a:endParaRPr lang="en-US" sz="2200">
              <a:latin typeface="Circe"/>
              <a:ea typeface="+mn-lt"/>
              <a:cs typeface="+mn-lt"/>
            </a:endParaRPr>
          </a:p>
          <a:p>
            <a:pPr marL="342900" indent="-342900">
              <a:buFont typeface="Arial" panose="020B0604020202020204" pitchFamily="34" charset="0"/>
              <a:buChar char="•"/>
            </a:pPr>
            <a:r>
              <a:rPr lang="en-US" sz="2200">
                <a:latin typeface="Circe"/>
                <a:ea typeface="+mn-lt"/>
                <a:cs typeface="+mn-lt"/>
              </a:rPr>
              <a:t>Opens the door for donor engagement</a:t>
            </a:r>
            <a:endParaRPr lang="en-US" sz="2200">
              <a:latin typeface="Circe"/>
              <a:ea typeface="Calibri" panose="020F0502020204030204"/>
              <a:cs typeface="Calibri" panose="020F0502020204030204"/>
            </a:endParaRPr>
          </a:p>
          <a:p>
            <a:pPr>
              <a:buFont typeface="Arial"/>
              <a:buChar char="•"/>
            </a:pPr>
            <a:endParaRPr lang="en-US" sz="2200">
              <a:latin typeface="Circe"/>
              <a:ea typeface="+mn-lt"/>
              <a:cs typeface="+mn-lt"/>
            </a:endParaRPr>
          </a:p>
          <a:p>
            <a:endParaRPr lang="en-US" sz="2200" i="1">
              <a:latin typeface="Circe"/>
              <a:ea typeface="Calibri"/>
              <a:cs typeface="Calibri"/>
            </a:endParaRPr>
          </a:p>
          <a:p>
            <a:endParaRPr lang="en-US" sz="2400">
              <a:ea typeface="Calibri"/>
              <a:cs typeface="Calibri"/>
            </a:endParaRPr>
          </a:p>
        </p:txBody>
      </p:sp>
    </p:spTree>
    <p:extLst>
      <p:ext uri="{BB962C8B-B14F-4D97-AF65-F5344CB8AC3E}">
        <p14:creationId xmlns:p14="http://schemas.microsoft.com/office/powerpoint/2010/main" val="9443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FD12-9996-21CC-60F0-11CCC8071E7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0BB5CA-4F54-6C33-BBB9-C82CDC5B0F52}"/>
              </a:ext>
            </a:extLst>
          </p:cNvPr>
          <p:cNvSpPr>
            <a:spLocks noGrp="1"/>
          </p:cNvSpPr>
          <p:nvPr>
            <p:ph type="sldNum" sz="quarter" idx="12"/>
          </p:nvPr>
        </p:nvSpPr>
        <p:spPr/>
        <p:txBody>
          <a:bodyPr/>
          <a:lstStyle/>
          <a:p>
            <a:fld id="{B6F15528-21DE-4FAA-801E-634DDDAF4B2B}" type="slidenum">
              <a:rPr lang="en-US" smtClean="0"/>
              <a:t>18</a:t>
            </a:fld>
            <a:endParaRPr lang="en-US"/>
          </a:p>
        </p:txBody>
      </p:sp>
      <p:pic>
        <p:nvPicPr>
          <p:cNvPr id="4" name="Picture 3">
            <a:extLst>
              <a:ext uri="{FF2B5EF4-FFF2-40B4-BE49-F238E27FC236}">
                <a16:creationId xmlns:a16="http://schemas.microsoft.com/office/drawing/2014/main" id="{AD7EDE5D-6B92-1FEF-D372-56891C22A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5E4A8F72-F544-09F8-01D3-771D5F88DD95}"/>
              </a:ext>
            </a:extLst>
          </p:cNvPr>
          <p:cNvPicPr>
            <a:picLocks noChangeAspect="1"/>
          </p:cNvPicPr>
          <p:nvPr/>
        </p:nvPicPr>
        <p:blipFill>
          <a:blip r:embed="rId4"/>
          <a:srcRect/>
          <a:stretch/>
        </p:blipFill>
        <p:spPr>
          <a:xfrm>
            <a:off x="438288" y="5702617"/>
            <a:ext cx="1036843" cy="774383"/>
          </a:xfrm>
          <a:prstGeom prst="rect">
            <a:avLst/>
          </a:prstGeom>
        </p:spPr>
      </p:pic>
      <p:sp>
        <p:nvSpPr>
          <p:cNvPr id="7" name="Title 6">
            <a:extLst>
              <a:ext uri="{FF2B5EF4-FFF2-40B4-BE49-F238E27FC236}">
                <a16:creationId xmlns:a16="http://schemas.microsoft.com/office/drawing/2014/main" id="{A868FA5E-7149-5A2F-3A49-1499EC084EFD}"/>
              </a:ext>
            </a:extLst>
          </p:cNvPr>
          <p:cNvSpPr>
            <a:spLocks noGrp="1"/>
          </p:cNvSpPr>
          <p:nvPr>
            <p:ph type="title"/>
          </p:nvPr>
        </p:nvSpPr>
        <p:spPr>
          <a:xfrm>
            <a:off x="838200" y="592735"/>
            <a:ext cx="10515600" cy="1325563"/>
          </a:xfrm>
        </p:spPr>
        <p:txBody>
          <a:bodyPr>
            <a:normAutofit fontScale="90000"/>
          </a:bodyPr>
          <a:lstStyle/>
          <a:p>
            <a:br>
              <a:rPr lang="en-US" b="1">
                <a:ea typeface="+mj-lt"/>
                <a:cs typeface="+mj-lt"/>
              </a:rPr>
            </a:br>
            <a:br>
              <a:rPr lang="en-US" b="1">
                <a:ea typeface="+mj-lt"/>
                <a:cs typeface="+mj-lt"/>
              </a:rPr>
            </a:br>
            <a:r>
              <a:rPr lang="en-US" sz="4800" b="1">
                <a:solidFill>
                  <a:srgbClr val="00B0F0"/>
                </a:solidFill>
                <a:latin typeface="Circe"/>
                <a:ea typeface="+mj-lt"/>
                <a:cs typeface="+mj-lt"/>
              </a:rPr>
              <a:t>Marketing vs. Relying on </a:t>
            </a:r>
            <a:br>
              <a:rPr lang="en-US" sz="4800" b="1">
                <a:solidFill>
                  <a:srgbClr val="00B0F0"/>
                </a:solidFill>
                <a:latin typeface="Circe"/>
                <a:ea typeface="+mj-lt"/>
                <a:cs typeface="+mj-lt"/>
              </a:rPr>
            </a:br>
            <a:r>
              <a:rPr lang="en-US" sz="4800" b="1">
                <a:solidFill>
                  <a:srgbClr val="00B0F0"/>
                </a:solidFill>
                <a:latin typeface="Circe"/>
                <a:ea typeface="+mj-lt"/>
                <a:cs typeface="+mj-lt"/>
              </a:rPr>
              <a:t>Frontline Fundraisers Alone</a:t>
            </a:r>
            <a:endParaRPr lang="en-US" sz="4800" b="1">
              <a:solidFill>
                <a:srgbClr val="00B0F0"/>
              </a:solidFill>
              <a:latin typeface="Circe"/>
            </a:endParaRPr>
          </a:p>
          <a:p>
            <a:endParaRPr lang="en-US" b="1">
              <a:ea typeface="+mj-lt"/>
              <a:cs typeface="+mj-lt"/>
            </a:endParaRPr>
          </a:p>
          <a:p>
            <a:endParaRPr lang="en-US">
              <a:ea typeface="Calibri Light"/>
              <a:cs typeface="Calibri Light"/>
            </a:endParaRPr>
          </a:p>
        </p:txBody>
      </p:sp>
      <p:pic>
        <p:nvPicPr>
          <p:cNvPr id="6" name="Picture 5" descr="A black background with a black square&#10;&#10;AI-generated content may be incorrect.">
            <a:extLst>
              <a:ext uri="{FF2B5EF4-FFF2-40B4-BE49-F238E27FC236}">
                <a16:creationId xmlns:a16="http://schemas.microsoft.com/office/drawing/2014/main" id="{5199A18A-5E92-898D-45D3-272FEF4777FA}"/>
              </a:ext>
            </a:extLst>
          </p:cNvPr>
          <p:cNvPicPr>
            <a:picLocks noChangeAspect="1"/>
          </p:cNvPicPr>
          <p:nvPr/>
        </p:nvPicPr>
        <p:blipFill>
          <a:blip r:embed="rId5"/>
          <a:stretch>
            <a:fillRect/>
          </a:stretch>
        </p:blipFill>
        <p:spPr>
          <a:xfrm>
            <a:off x="9104686" y="381168"/>
            <a:ext cx="2598318" cy="646738"/>
          </a:xfrm>
          <a:prstGeom prst="rect">
            <a:avLst/>
          </a:prstGeom>
        </p:spPr>
      </p:pic>
      <p:sp>
        <p:nvSpPr>
          <p:cNvPr id="13" name="TextBox 12">
            <a:extLst>
              <a:ext uri="{FF2B5EF4-FFF2-40B4-BE49-F238E27FC236}">
                <a16:creationId xmlns:a16="http://schemas.microsoft.com/office/drawing/2014/main" id="{43D33640-5857-C9BF-F9AA-7ED9B4AFFCA2}"/>
              </a:ext>
            </a:extLst>
          </p:cNvPr>
          <p:cNvSpPr txBox="1"/>
          <p:nvPr/>
        </p:nvSpPr>
        <p:spPr>
          <a:xfrm>
            <a:off x="959301" y="2167675"/>
            <a:ext cx="7527554"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a:latin typeface="Circe"/>
                <a:ea typeface="+mn-lt"/>
                <a:cs typeface="+mn-lt"/>
              </a:rPr>
              <a:t>Marketing creates awareness and generates leads</a:t>
            </a:r>
            <a:endParaRPr lang="en-US" sz="220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a:latin typeface="Circe"/>
              <a:ea typeface="+mn-lt"/>
              <a:cs typeface="+mn-lt"/>
            </a:endParaRPr>
          </a:p>
          <a:p>
            <a:pPr marL="342900" indent="-342900">
              <a:buFont typeface="Arial" panose="020B0604020202020204" pitchFamily="34" charset="0"/>
              <a:buChar char="•"/>
            </a:pPr>
            <a:r>
              <a:rPr lang="en-US" sz="2200">
                <a:latin typeface="Circe"/>
                <a:ea typeface="+mn-lt"/>
                <a:cs typeface="+mn-lt"/>
              </a:rPr>
              <a:t>Supports fundraisers in prioritizing warm prospects</a:t>
            </a:r>
            <a:endParaRPr lang="en-US" sz="220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a:latin typeface="Circe"/>
              <a:ea typeface="+mn-lt"/>
              <a:cs typeface="+mn-lt"/>
            </a:endParaRPr>
          </a:p>
          <a:p>
            <a:pPr marL="342900" indent="-342900">
              <a:buFont typeface="Arial" panose="020B0604020202020204" pitchFamily="34" charset="0"/>
              <a:buChar char="•"/>
            </a:pPr>
            <a:r>
              <a:rPr lang="en-US" sz="2200">
                <a:latin typeface="Circe"/>
                <a:ea typeface="+mn-lt"/>
                <a:cs typeface="+mn-lt"/>
              </a:rPr>
              <a:t>Increases efficiency and scalability of outreach</a:t>
            </a:r>
            <a:endParaRPr lang="en-US" sz="2200">
              <a:latin typeface="Circe"/>
              <a:ea typeface="Calibri" panose="020F0502020204030204"/>
              <a:cs typeface="Calibri" panose="020F0502020204030204"/>
            </a:endParaRPr>
          </a:p>
          <a:p>
            <a:endParaRPr lang="en-US" sz="2400">
              <a:ea typeface="Calibri"/>
              <a:cs typeface="Calibri"/>
            </a:endParaRPr>
          </a:p>
          <a:p>
            <a:endParaRPr lang="en-US" sz="2400">
              <a:ea typeface="Calibri"/>
              <a:cs typeface="Calibri"/>
            </a:endParaRPr>
          </a:p>
        </p:txBody>
      </p:sp>
    </p:spTree>
    <p:extLst>
      <p:ext uri="{BB962C8B-B14F-4D97-AF65-F5344CB8AC3E}">
        <p14:creationId xmlns:p14="http://schemas.microsoft.com/office/powerpoint/2010/main" val="44351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165F9-E982-3CEB-E79B-937FA584599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0F3B12-BCD4-DDE8-ECE5-35D85DC8F449}"/>
              </a:ext>
            </a:extLst>
          </p:cNvPr>
          <p:cNvSpPr>
            <a:spLocks noGrp="1"/>
          </p:cNvSpPr>
          <p:nvPr>
            <p:ph type="sldNum" sz="quarter" idx="12"/>
          </p:nvPr>
        </p:nvSpPr>
        <p:spPr/>
        <p:txBody>
          <a:bodyPr/>
          <a:lstStyle/>
          <a:p>
            <a:fld id="{B6F15528-21DE-4FAA-801E-634DDDAF4B2B}" type="slidenum">
              <a:rPr lang="en-US" smtClean="0"/>
              <a:t>19</a:t>
            </a:fld>
            <a:endParaRPr lang="en-US"/>
          </a:p>
        </p:txBody>
      </p:sp>
      <p:pic>
        <p:nvPicPr>
          <p:cNvPr id="4" name="Picture 3">
            <a:extLst>
              <a:ext uri="{FF2B5EF4-FFF2-40B4-BE49-F238E27FC236}">
                <a16:creationId xmlns:a16="http://schemas.microsoft.com/office/drawing/2014/main" id="{58ADC8F6-D656-C641-1150-4993A2714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8C430601-E532-B677-B60E-A6BAC20E937B}"/>
              </a:ext>
            </a:extLst>
          </p:cNvPr>
          <p:cNvPicPr>
            <a:picLocks noChangeAspect="1"/>
          </p:cNvPicPr>
          <p:nvPr/>
        </p:nvPicPr>
        <p:blipFill>
          <a:blip r:embed="rId4"/>
          <a:srcRect/>
          <a:stretch/>
        </p:blipFill>
        <p:spPr>
          <a:xfrm>
            <a:off x="438288" y="5702617"/>
            <a:ext cx="1036843" cy="774383"/>
          </a:xfrm>
          <a:prstGeom prst="rect">
            <a:avLst/>
          </a:prstGeom>
        </p:spPr>
      </p:pic>
      <p:sp>
        <p:nvSpPr>
          <p:cNvPr id="7" name="Title 6">
            <a:extLst>
              <a:ext uri="{FF2B5EF4-FFF2-40B4-BE49-F238E27FC236}">
                <a16:creationId xmlns:a16="http://schemas.microsoft.com/office/drawing/2014/main" id="{2804E6E9-34D0-5BFC-8910-14C60FC6911E}"/>
              </a:ext>
            </a:extLst>
          </p:cNvPr>
          <p:cNvSpPr>
            <a:spLocks noGrp="1"/>
          </p:cNvSpPr>
          <p:nvPr>
            <p:ph type="title"/>
          </p:nvPr>
        </p:nvSpPr>
        <p:spPr>
          <a:xfrm>
            <a:off x="838200" y="592735"/>
            <a:ext cx="10515600" cy="1325563"/>
          </a:xfrm>
        </p:spPr>
        <p:txBody>
          <a:bodyPr>
            <a:normAutofit fontScale="90000"/>
          </a:bodyPr>
          <a:lstStyle/>
          <a:p>
            <a:br>
              <a:rPr lang="en-US" sz="4800">
                <a:latin typeface="Circe"/>
                <a:ea typeface="+mj-lt"/>
                <a:cs typeface="+mj-lt"/>
              </a:rPr>
            </a:br>
            <a:br>
              <a:rPr lang="en-US" sz="4800">
                <a:latin typeface="Circe"/>
                <a:ea typeface="+mj-lt"/>
                <a:cs typeface="+mj-lt"/>
              </a:rPr>
            </a:br>
            <a:r>
              <a:rPr lang="en-US" sz="4300" b="1">
                <a:solidFill>
                  <a:srgbClr val="00B0F0"/>
                </a:solidFill>
                <a:latin typeface="Circe"/>
                <a:ea typeface="+mj-lt"/>
                <a:cs typeface="+mj-lt"/>
              </a:rPr>
              <a:t>Rutgers Strategies: </a:t>
            </a:r>
            <a:br>
              <a:rPr lang="en-US" sz="4300" b="1">
                <a:latin typeface="Circe"/>
                <a:ea typeface="+mj-lt"/>
                <a:cs typeface="+mj-lt"/>
              </a:rPr>
            </a:br>
            <a:r>
              <a:rPr lang="en-US" sz="4300" b="1">
                <a:solidFill>
                  <a:srgbClr val="00B0F0"/>
                </a:solidFill>
                <a:latin typeface="Circe"/>
                <a:ea typeface="+mj-lt"/>
                <a:cs typeface="+mj-lt"/>
              </a:rPr>
              <a:t>Multi-Channel Campaigns</a:t>
            </a:r>
            <a:endParaRPr lang="en-US"/>
          </a:p>
          <a:p>
            <a:endParaRPr lang="en-US" b="1">
              <a:ea typeface="+mj-lt"/>
              <a:cs typeface="+mj-lt"/>
            </a:endParaRPr>
          </a:p>
          <a:p>
            <a:endParaRPr lang="en-US" b="1">
              <a:ea typeface="+mj-lt"/>
              <a:cs typeface="+mj-lt"/>
            </a:endParaRPr>
          </a:p>
          <a:p>
            <a:endParaRPr lang="en-US">
              <a:ea typeface="Calibri Light"/>
              <a:cs typeface="Calibri Light"/>
            </a:endParaRPr>
          </a:p>
        </p:txBody>
      </p:sp>
      <p:pic>
        <p:nvPicPr>
          <p:cNvPr id="6" name="Picture 5" descr="A black background with a black square&#10;&#10;AI-generated content may be incorrect.">
            <a:extLst>
              <a:ext uri="{FF2B5EF4-FFF2-40B4-BE49-F238E27FC236}">
                <a16:creationId xmlns:a16="http://schemas.microsoft.com/office/drawing/2014/main" id="{26C58968-AE23-5765-157E-7F699383A78B}"/>
              </a:ext>
            </a:extLst>
          </p:cNvPr>
          <p:cNvPicPr>
            <a:picLocks noChangeAspect="1"/>
          </p:cNvPicPr>
          <p:nvPr/>
        </p:nvPicPr>
        <p:blipFill>
          <a:blip r:embed="rId5"/>
          <a:stretch>
            <a:fillRect/>
          </a:stretch>
        </p:blipFill>
        <p:spPr>
          <a:xfrm>
            <a:off x="9104686" y="381168"/>
            <a:ext cx="2598318" cy="646738"/>
          </a:xfrm>
          <a:prstGeom prst="rect">
            <a:avLst/>
          </a:prstGeom>
        </p:spPr>
      </p:pic>
      <p:sp>
        <p:nvSpPr>
          <p:cNvPr id="13" name="TextBox 12">
            <a:extLst>
              <a:ext uri="{FF2B5EF4-FFF2-40B4-BE49-F238E27FC236}">
                <a16:creationId xmlns:a16="http://schemas.microsoft.com/office/drawing/2014/main" id="{67218857-0C02-D3D3-A706-80395DE6B586}"/>
              </a:ext>
            </a:extLst>
          </p:cNvPr>
          <p:cNvSpPr txBox="1"/>
          <p:nvPr/>
        </p:nvSpPr>
        <p:spPr>
          <a:xfrm>
            <a:off x="959301" y="1920272"/>
            <a:ext cx="752755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dirty="0">
                <a:latin typeface="Circe"/>
                <a:ea typeface="+mn-lt"/>
                <a:cs typeface="+mn-lt"/>
              </a:rPr>
              <a:t>Marketing Principles: clean, clear, concise, and avoid redundancy</a:t>
            </a:r>
          </a:p>
          <a:p>
            <a:pPr marL="342900" indent="-342900">
              <a:buFont typeface="Arial" panose="020B0604020202020204" pitchFamily="34" charset="0"/>
              <a:buChar char="•"/>
            </a:pPr>
            <a:r>
              <a:rPr lang="en-US" sz="2200" dirty="0">
                <a:latin typeface="Circe"/>
                <a:ea typeface="+mn-lt"/>
                <a:cs typeface="+mn-lt"/>
              </a:rPr>
              <a:t>Partner with external vendors</a:t>
            </a:r>
          </a:p>
          <a:p>
            <a:pPr marL="342900" indent="-342900">
              <a:buFont typeface="Arial" panose="020B0604020202020204" pitchFamily="34" charset="0"/>
              <a:buChar char="•"/>
            </a:pPr>
            <a:r>
              <a:rPr lang="en-US" sz="2200" dirty="0">
                <a:latin typeface="Circe"/>
                <a:ea typeface="+mn-lt"/>
                <a:cs typeface="+mn-lt"/>
              </a:rPr>
              <a:t>Direct mail</a:t>
            </a:r>
          </a:p>
          <a:p>
            <a:pPr marL="342900" indent="-342900">
              <a:buFont typeface="Arial" panose="020B0604020202020204" pitchFamily="34" charset="0"/>
              <a:buChar char="•"/>
            </a:pPr>
            <a:r>
              <a:rPr lang="en-US" sz="2200" dirty="0">
                <a:latin typeface="Circe"/>
                <a:ea typeface="+mn-lt"/>
                <a:cs typeface="+mn-lt"/>
              </a:rPr>
              <a:t>Digital ads</a:t>
            </a:r>
          </a:p>
          <a:p>
            <a:pPr marL="342900" indent="-342900">
              <a:buFont typeface="Arial" panose="020B0604020202020204" pitchFamily="34" charset="0"/>
              <a:buChar char="•"/>
            </a:pPr>
            <a:r>
              <a:rPr lang="en-US" sz="2200" dirty="0">
                <a:latin typeface="Circe"/>
                <a:ea typeface="+mn-lt"/>
                <a:cs typeface="+mn-lt"/>
              </a:rPr>
              <a:t>Email journeys </a:t>
            </a:r>
            <a:endParaRPr lang="en-US" sz="2200" dirty="0">
              <a:latin typeface="Circe"/>
              <a:ea typeface="Calibri" panose="020F0502020204030204"/>
              <a:cs typeface="Calibri" panose="020F0502020204030204"/>
            </a:endParaRPr>
          </a:p>
          <a:p>
            <a:pPr marL="342900" indent="-342900">
              <a:buFont typeface="Arial" panose="020B0604020202020204" pitchFamily="34" charset="0"/>
              <a:buChar char="•"/>
            </a:pPr>
            <a:r>
              <a:rPr lang="en-US" sz="2200" dirty="0">
                <a:latin typeface="Circe"/>
                <a:ea typeface="+mn-lt"/>
                <a:cs typeface="+mn-lt"/>
              </a:rPr>
              <a:t>Donor stories </a:t>
            </a:r>
          </a:p>
          <a:p>
            <a:endParaRPr lang="en-US" sz="2200" dirty="0">
              <a:latin typeface="Circe"/>
              <a:ea typeface="+mn-lt"/>
              <a:cs typeface="+mn-lt"/>
            </a:endParaRPr>
          </a:p>
          <a:p>
            <a:endParaRPr lang="en-US" sz="2200" dirty="0">
              <a:latin typeface="Circe"/>
              <a:ea typeface="Calibri" panose="020F0502020204030204"/>
              <a:cs typeface="Calibri" panose="020F0502020204030204"/>
            </a:endParaRP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p:txBody>
      </p:sp>
    </p:spTree>
    <p:extLst>
      <p:ext uri="{BB962C8B-B14F-4D97-AF65-F5344CB8AC3E}">
        <p14:creationId xmlns:p14="http://schemas.microsoft.com/office/powerpoint/2010/main" val="307876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p:cNvPicPr>
            <a:picLocks noChangeAspect="1"/>
          </p:cNvPicPr>
          <p:nvPr/>
        </p:nvPicPr>
        <p:blipFill>
          <a:blip r:embed="rId3"/>
          <a:srcRect/>
          <a:stretch/>
        </p:blipFill>
        <p:spPr>
          <a:xfrm>
            <a:off x="438288" y="5702617"/>
            <a:ext cx="1036843" cy="774383"/>
          </a:xfrm>
          <a:prstGeom prst="rect">
            <a:avLst/>
          </a:prstGeom>
        </p:spPr>
      </p:pic>
      <p:sp>
        <p:nvSpPr>
          <p:cNvPr id="11" name="Right Arrow 2">
            <a:extLst>
              <a:ext uri="{FF2B5EF4-FFF2-40B4-BE49-F238E27FC236}">
                <a16:creationId xmlns:a16="http://schemas.microsoft.com/office/drawing/2014/main" id="{F4107219-ADC9-F77C-3533-0AC264B0CC63}"/>
              </a:ext>
            </a:extLst>
          </p:cNvPr>
          <p:cNvSpPr/>
          <p:nvPr/>
        </p:nvSpPr>
        <p:spPr>
          <a:xfrm>
            <a:off x="978257" y="4023078"/>
            <a:ext cx="1144975" cy="39089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BF72A42-1386-EA29-D345-52CCE9ECACFF}"/>
              </a:ext>
            </a:extLst>
          </p:cNvPr>
          <p:cNvSpPr txBox="1"/>
          <p:nvPr/>
        </p:nvSpPr>
        <p:spPr>
          <a:xfrm>
            <a:off x="7154186" y="2527193"/>
            <a:ext cx="1371601" cy="1200329"/>
          </a:xfrm>
          <a:prstGeom prst="rect">
            <a:avLst/>
          </a:prstGeom>
          <a:solidFill>
            <a:schemeClr val="bg1">
              <a:lumMod val="95000"/>
            </a:schemeClr>
          </a:solidFill>
          <a:ln w="28575">
            <a:solidFill>
              <a:schemeClr val="accent1"/>
            </a:solidFill>
          </a:ln>
        </p:spPr>
        <p:txBody>
          <a:bodyPr wrap="square" rtlCol="0">
            <a:spAutoFit/>
          </a:bodyPr>
          <a:lstStyle/>
          <a:p>
            <a:pPr algn="ctr"/>
            <a:r>
              <a:rPr lang="en-US" b="1">
                <a:solidFill>
                  <a:schemeClr val="accent2"/>
                </a:solidFill>
              </a:rPr>
              <a:t>2023: $42.68 Billion</a:t>
            </a:r>
          </a:p>
          <a:p>
            <a:pPr algn="ctr"/>
            <a:r>
              <a:rPr lang="en-US" b="1">
                <a:solidFill>
                  <a:schemeClr val="accent2"/>
                </a:solidFill>
              </a:rPr>
              <a:t> in Bequests</a:t>
            </a:r>
          </a:p>
        </p:txBody>
      </p:sp>
      <p:pic>
        <p:nvPicPr>
          <p:cNvPr id="13" name="Picture 12">
            <a:extLst>
              <a:ext uri="{FF2B5EF4-FFF2-40B4-BE49-F238E27FC236}">
                <a16:creationId xmlns:a16="http://schemas.microsoft.com/office/drawing/2014/main" id="{7E851377-0AA2-7BCF-E9C9-17DAE0600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7394" y="1149498"/>
            <a:ext cx="4471459" cy="4763849"/>
          </a:xfrm>
          <a:prstGeom prst="rect">
            <a:avLst/>
          </a:prstGeom>
          <a:ln w="25400">
            <a:solidFill>
              <a:schemeClr val="accent1"/>
            </a:solidFill>
          </a:ln>
        </p:spPr>
      </p:pic>
      <p:pic>
        <p:nvPicPr>
          <p:cNvPr id="14" name="Picture 13">
            <a:extLst>
              <a:ext uri="{FF2B5EF4-FFF2-40B4-BE49-F238E27FC236}">
                <a16:creationId xmlns:a16="http://schemas.microsoft.com/office/drawing/2014/main" id="{EB156D7A-E89E-F3E1-CEA7-3BBEB5B71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545" y="5931213"/>
            <a:ext cx="1371600" cy="810001"/>
          </a:xfrm>
          <a:prstGeom prst="rect">
            <a:avLst/>
          </a:prstGeom>
        </p:spPr>
      </p:pic>
      <p:pic>
        <p:nvPicPr>
          <p:cNvPr id="15" name="Graphic 14">
            <a:extLst>
              <a:ext uri="{FF2B5EF4-FFF2-40B4-BE49-F238E27FC236}">
                <a16:creationId xmlns:a16="http://schemas.microsoft.com/office/drawing/2014/main" id="{5C56CF63-60AA-2B39-216A-9F2FF78C39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18232" y="6157145"/>
            <a:ext cx="2627975" cy="396993"/>
          </a:xfrm>
          <a:prstGeom prst="rect">
            <a:avLst/>
          </a:prstGeom>
        </p:spPr>
      </p:pic>
      <p:sp>
        <p:nvSpPr>
          <p:cNvPr id="6" name="Title 1">
            <a:extLst>
              <a:ext uri="{FF2B5EF4-FFF2-40B4-BE49-F238E27FC236}">
                <a16:creationId xmlns:a16="http://schemas.microsoft.com/office/drawing/2014/main" id="{2D110099-3350-2758-316A-F42DBF6A504B}"/>
              </a:ext>
            </a:extLst>
          </p:cNvPr>
          <p:cNvSpPr>
            <a:spLocks noGrp="1"/>
          </p:cNvSpPr>
          <p:nvPr>
            <p:ph type="ctrTitle"/>
          </p:nvPr>
        </p:nvSpPr>
        <p:spPr>
          <a:xfrm>
            <a:off x="981892" y="203621"/>
            <a:ext cx="7441625" cy="674877"/>
          </a:xfrm>
        </p:spPr>
        <p:txBody>
          <a:bodyPr anchor="t">
            <a:normAutofit fontScale="90000"/>
          </a:bodyPr>
          <a:lstStyle/>
          <a:p>
            <a:pPr algn="l"/>
            <a:r>
              <a:rPr lang="en-US" sz="4800" b="1">
                <a:solidFill>
                  <a:srgbClr val="019AD9"/>
                </a:solidFill>
                <a:latin typeface="Circe" charset="0"/>
                <a:ea typeface="Circe" charset="0"/>
                <a:cs typeface="Circe" charset="0"/>
              </a:rPr>
              <a:t>How Big is Planned Giving?</a:t>
            </a:r>
          </a:p>
        </p:txBody>
      </p:sp>
    </p:spTree>
    <p:extLst>
      <p:ext uri="{BB962C8B-B14F-4D97-AF65-F5344CB8AC3E}">
        <p14:creationId xmlns:p14="http://schemas.microsoft.com/office/powerpoint/2010/main" val="211993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16D1-EF5C-9B75-630C-C1092BC087C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C50B2A-A5EA-867F-75F1-3273F5B643D3}"/>
              </a:ext>
            </a:extLst>
          </p:cNvPr>
          <p:cNvSpPr>
            <a:spLocks noGrp="1"/>
          </p:cNvSpPr>
          <p:nvPr>
            <p:ph type="sldNum" sz="quarter" idx="12"/>
          </p:nvPr>
        </p:nvSpPr>
        <p:spPr/>
        <p:txBody>
          <a:bodyPr/>
          <a:lstStyle/>
          <a:p>
            <a:fld id="{B6F15528-21DE-4FAA-801E-634DDDAF4B2B}" type="slidenum">
              <a:rPr lang="en-US" smtClean="0"/>
              <a:t>20</a:t>
            </a:fld>
            <a:endParaRPr lang="en-US"/>
          </a:p>
        </p:txBody>
      </p:sp>
      <p:pic>
        <p:nvPicPr>
          <p:cNvPr id="4" name="Picture 3">
            <a:extLst>
              <a:ext uri="{FF2B5EF4-FFF2-40B4-BE49-F238E27FC236}">
                <a16:creationId xmlns:a16="http://schemas.microsoft.com/office/drawing/2014/main" id="{9E66EC56-45CC-BABC-3C0B-53444836B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6E3AAF66-69CA-9879-0C2D-CADDD1A5669D}"/>
              </a:ext>
            </a:extLst>
          </p:cNvPr>
          <p:cNvPicPr>
            <a:picLocks noChangeAspect="1"/>
          </p:cNvPicPr>
          <p:nvPr/>
        </p:nvPicPr>
        <p:blipFill>
          <a:blip r:embed="rId4"/>
          <a:srcRect/>
          <a:stretch/>
        </p:blipFill>
        <p:spPr>
          <a:xfrm>
            <a:off x="438288" y="5702617"/>
            <a:ext cx="1036843" cy="77438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E67A9CD7-335B-0A3F-9D34-2997614173C1}"/>
              </a:ext>
            </a:extLst>
          </p:cNvPr>
          <p:cNvPicPr>
            <a:picLocks noChangeAspect="1"/>
          </p:cNvPicPr>
          <p:nvPr/>
        </p:nvPicPr>
        <p:blipFill>
          <a:blip r:embed="rId5"/>
          <a:stretch>
            <a:fillRect/>
          </a:stretch>
        </p:blipFill>
        <p:spPr>
          <a:xfrm>
            <a:off x="9104686" y="381168"/>
            <a:ext cx="2598318" cy="646738"/>
          </a:xfrm>
          <a:prstGeom prst="rect">
            <a:avLst/>
          </a:prstGeom>
        </p:spPr>
      </p:pic>
      <p:pic>
        <p:nvPicPr>
          <p:cNvPr id="9" name="Picture 8" descr="A close-up of a hand holding a person&amp;#39;s hand&#10;&#10;AI-generated content may be incorrect.">
            <a:extLst>
              <a:ext uri="{FF2B5EF4-FFF2-40B4-BE49-F238E27FC236}">
                <a16:creationId xmlns:a16="http://schemas.microsoft.com/office/drawing/2014/main" id="{D9A792F9-CBBB-A1E7-39FA-EAF863D8D9EE}"/>
              </a:ext>
            </a:extLst>
          </p:cNvPr>
          <p:cNvPicPr>
            <a:picLocks noChangeAspect="1"/>
          </p:cNvPicPr>
          <p:nvPr/>
        </p:nvPicPr>
        <p:blipFill>
          <a:blip r:embed="rId6"/>
          <a:stretch>
            <a:fillRect/>
          </a:stretch>
        </p:blipFill>
        <p:spPr>
          <a:xfrm>
            <a:off x="1744889" y="381454"/>
            <a:ext cx="5371194" cy="2234294"/>
          </a:xfrm>
          <a:prstGeom prst="rect">
            <a:avLst/>
          </a:prstGeom>
        </p:spPr>
      </p:pic>
      <p:sp>
        <p:nvSpPr>
          <p:cNvPr id="12" name="TextBox 11">
            <a:extLst>
              <a:ext uri="{FF2B5EF4-FFF2-40B4-BE49-F238E27FC236}">
                <a16:creationId xmlns:a16="http://schemas.microsoft.com/office/drawing/2014/main" id="{6E3AE997-C3A9-9EEB-6EC0-05A23F074124}"/>
              </a:ext>
            </a:extLst>
          </p:cNvPr>
          <p:cNvSpPr txBox="1"/>
          <p:nvPr/>
        </p:nvSpPr>
        <p:spPr>
          <a:xfrm>
            <a:off x="1971779" y="2668733"/>
            <a:ext cx="492098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irce"/>
                <a:ea typeface="+mn-lt"/>
                <a:cs typeface="+mn-lt"/>
              </a:rPr>
              <a:t>As you plan your charitable contributions for the year ahead, consider how strategic gift planning can maximize your impact. Our free Charitable Giving Guide highlights how you can: </a:t>
            </a:r>
            <a:endParaRPr lang="en-US" dirty="0">
              <a:latin typeface="Circe"/>
            </a:endParaRPr>
          </a:p>
          <a:p>
            <a:endParaRPr lang="en-US" dirty="0">
              <a:latin typeface="Circe"/>
              <a:ea typeface="+mn-lt"/>
              <a:cs typeface="+mn-lt"/>
            </a:endParaRPr>
          </a:p>
          <a:p>
            <a:pPr marL="285750" indent="-285750">
              <a:buFont typeface="Arial"/>
              <a:buChar char="•"/>
            </a:pPr>
            <a:r>
              <a:rPr lang="en-US" b="1" dirty="0">
                <a:latin typeface="Circe"/>
                <a:ea typeface="+mn-lt"/>
                <a:cs typeface="+mn-lt"/>
              </a:rPr>
              <a:t>Maximize Tax Benefits:</a:t>
            </a:r>
            <a:r>
              <a:rPr lang="en-US" dirty="0">
                <a:latin typeface="Circe"/>
                <a:ea typeface="+mn-lt"/>
                <a:cs typeface="+mn-lt"/>
              </a:rPr>
              <a:t> Reduce tax liabilities, including capital gains and estate taxes, while supporting causes you care about. </a:t>
            </a:r>
            <a:endParaRPr lang="en-US" dirty="0">
              <a:latin typeface="Circe"/>
            </a:endParaRPr>
          </a:p>
          <a:p>
            <a:pPr marL="285750" indent="-285750">
              <a:buFont typeface="Arial"/>
              <a:buChar char="•"/>
            </a:pPr>
            <a:r>
              <a:rPr lang="en-US" b="1" dirty="0">
                <a:latin typeface="Circe"/>
                <a:ea typeface="+mn-lt"/>
                <a:cs typeface="+mn-lt"/>
              </a:rPr>
              <a:t>Generate Lifetime Income: </a:t>
            </a:r>
            <a:r>
              <a:rPr lang="en-US" dirty="0">
                <a:latin typeface="Circe"/>
                <a:ea typeface="+mn-lt"/>
                <a:cs typeface="+mn-lt"/>
              </a:rPr>
              <a:t>Certain giving options can provide income for you or your loved ones. </a:t>
            </a:r>
            <a:endParaRPr lang="en-US" dirty="0">
              <a:latin typeface="Circe"/>
              <a:ea typeface="Calibri"/>
              <a:cs typeface="Calibri"/>
            </a:endParaRPr>
          </a:p>
          <a:p>
            <a:pPr marL="285750" indent="-285750">
              <a:buFont typeface="Arial"/>
              <a:buChar char="•"/>
            </a:pPr>
            <a:r>
              <a:rPr lang="en-US" b="1" dirty="0">
                <a:latin typeface="Circe"/>
                <a:ea typeface="Calibri"/>
                <a:cs typeface="Calibri"/>
              </a:rPr>
              <a:t>Think Creatively: </a:t>
            </a:r>
            <a:r>
              <a:rPr lang="en-US" dirty="0">
                <a:latin typeface="Circe"/>
                <a:ea typeface="Calibri"/>
                <a:cs typeface="Calibri"/>
              </a:rPr>
              <a:t>Go beyond cash donations with innovative strategies tailored to your goals.</a:t>
            </a:r>
          </a:p>
        </p:txBody>
      </p:sp>
    </p:spTree>
    <p:extLst>
      <p:ext uri="{BB962C8B-B14F-4D97-AF65-F5344CB8AC3E}">
        <p14:creationId xmlns:p14="http://schemas.microsoft.com/office/powerpoint/2010/main" val="341655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BA33-CCCA-EC6C-6ADB-3745058A874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8CFA2A-0BE8-44DF-1BBB-7E32DF387AA9}"/>
              </a:ext>
            </a:extLst>
          </p:cNvPr>
          <p:cNvSpPr>
            <a:spLocks noGrp="1"/>
          </p:cNvSpPr>
          <p:nvPr>
            <p:ph type="sldNum" sz="quarter" idx="12"/>
          </p:nvPr>
        </p:nvSpPr>
        <p:spPr/>
        <p:txBody>
          <a:bodyPr/>
          <a:lstStyle/>
          <a:p>
            <a:fld id="{B6F15528-21DE-4FAA-801E-634DDDAF4B2B}" type="slidenum">
              <a:rPr lang="en-US" smtClean="0"/>
              <a:t>21</a:t>
            </a:fld>
            <a:endParaRPr lang="en-US"/>
          </a:p>
        </p:txBody>
      </p:sp>
      <p:pic>
        <p:nvPicPr>
          <p:cNvPr id="4" name="Picture 3">
            <a:extLst>
              <a:ext uri="{FF2B5EF4-FFF2-40B4-BE49-F238E27FC236}">
                <a16:creationId xmlns:a16="http://schemas.microsoft.com/office/drawing/2014/main" id="{0EAD3B7D-926A-FF70-7F0B-9B9E12AE1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507FEF01-531E-59D8-7FC0-2C74B8DF04F2}"/>
              </a:ext>
            </a:extLst>
          </p:cNvPr>
          <p:cNvPicPr>
            <a:picLocks noChangeAspect="1"/>
          </p:cNvPicPr>
          <p:nvPr/>
        </p:nvPicPr>
        <p:blipFill>
          <a:blip r:embed="rId4"/>
          <a:srcRect/>
          <a:stretch/>
        </p:blipFill>
        <p:spPr>
          <a:xfrm>
            <a:off x="438288" y="5702617"/>
            <a:ext cx="1036843" cy="77438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00BF9563-445F-D706-9014-77731AE02644}"/>
              </a:ext>
            </a:extLst>
          </p:cNvPr>
          <p:cNvPicPr>
            <a:picLocks noChangeAspect="1"/>
          </p:cNvPicPr>
          <p:nvPr/>
        </p:nvPicPr>
        <p:blipFill>
          <a:blip r:embed="rId5"/>
          <a:stretch>
            <a:fillRect/>
          </a:stretch>
        </p:blipFill>
        <p:spPr>
          <a:xfrm>
            <a:off x="9104686" y="381168"/>
            <a:ext cx="2598318" cy="646738"/>
          </a:xfrm>
          <a:prstGeom prst="rect">
            <a:avLst/>
          </a:prstGeom>
        </p:spPr>
      </p:pic>
      <p:pic>
        <p:nvPicPr>
          <p:cNvPr id="2" name="Picture 1">
            <a:extLst>
              <a:ext uri="{FF2B5EF4-FFF2-40B4-BE49-F238E27FC236}">
                <a16:creationId xmlns:a16="http://schemas.microsoft.com/office/drawing/2014/main" id="{44430547-5B0A-896C-81B0-20E26CCD0B3B}"/>
              </a:ext>
            </a:extLst>
          </p:cNvPr>
          <p:cNvPicPr>
            <a:picLocks noChangeAspect="1"/>
          </p:cNvPicPr>
          <p:nvPr/>
        </p:nvPicPr>
        <p:blipFill>
          <a:blip r:embed="rId6"/>
          <a:stretch>
            <a:fillRect/>
          </a:stretch>
        </p:blipFill>
        <p:spPr>
          <a:xfrm>
            <a:off x="1476375" y="866775"/>
            <a:ext cx="6667500" cy="4514850"/>
          </a:xfrm>
          <a:prstGeom prst="rect">
            <a:avLst/>
          </a:prstGeom>
        </p:spPr>
      </p:pic>
    </p:spTree>
    <p:extLst>
      <p:ext uri="{BB962C8B-B14F-4D97-AF65-F5344CB8AC3E}">
        <p14:creationId xmlns:p14="http://schemas.microsoft.com/office/powerpoint/2010/main" val="282655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86349-D8FD-1772-4D59-3217941DC76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7F544D-0A40-0205-8DD8-64367FA0BADF}"/>
              </a:ext>
            </a:extLst>
          </p:cNvPr>
          <p:cNvSpPr>
            <a:spLocks noGrp="1"/>
          </p:cNvSpPr>
          <p:nvPr>
            <p:ph type="sldNum" sz="quarter" idx="12"/>
          </p:nvPr>
        </p:nvSpPr>
        <p:spPr/>
        <p:txBody>
          <a:bodyPr/>
          <a:lstStyle/>
          <a:p>
            <a:fld id="{B6F15528-21DE-4FAA-801E-634DDDAF4B2B}" type="slidenum">
              <a:rPr lang="en-US" smtClean="0"/>
              <a:t>22</a:t>
            </a:fld>
            <a:endParaRPr lang="en-US"/>
          </a:p>
        </p:txBody>
      </p:sp>
      <p:pic>
        <p:nvPicPr>
          <p:cNvPr id="4" name="Picture 3">
            <a:extLst>
              <a:ext uri="{FF2B5EF4-FFF2-40B4-BE49-F238E27FC236}">
                <a16:creationId xmlns:a16="http://schemas.microsoft.com/office/drawing/2014/main" id="{E1612008-7891-1DF8-A937-16072429E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D7D8418B-6EB5-E767-5793-2F63752FCC21}"/>
              </a:ext>
            </a:extLst>
          </p:cNvPr>
          <p:cNvPicPr>
            <a:picLocks noChangeAspect="1"/>
          </p:cNvPicPr>
          <p:nvPr/>
        </p:nvPicPr>
        <p:blipFill>
          <a:blip r:embed="rId4"/>
          <a:srcRect/>
          <a:stretch/>
        </p:blipFill>
        <p:spPr>
          <a:xfrm>
            <a:off x="438288" y="5702617"/>
            <a:ext cx="1036843" cy="77438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6FB3F28D-28AE-FAEE-75A3-BF5FC8FCB9D7}"/>
              </a:ext>
            </a:extLst>
          </p:cNvPr>
          <p:cNvPicPr>
            <a:picLocks noChangeAspect="1"/>
          </p:cNvPicPr>
          <p:nvPr/>
        </p:nvPicPr>
        <p:blipFill>
          <a:blip r:embed="rId5"/>
          <a:stretch>
            <a:fillRect/>
          </a:stretch>
        </p:blipFill>
        <p:spPr>
          <a:xfrm>
            <a:off x="9104686" y="381168"/>
            <a:ext cx="2598318" cy="646738"/>
          </a:xfrm>
          <a:prstGeom prst="rect">
            <a:avLst/>
          </a:prstGeom>
        </p:spPr>
      </p:pic>
      <p:sp>
        <p:nvSpPr>
          <p:cNvPr id="2" name="TextBox 1">
            <a:extLst>
              <a:ext uri="{FF2B5EF4-FFF2-40B4-BE49-F238E27FC236}">
                <a16:creationId xmlns:a16="http://schemas.microsoft.com/office/drawing/2014/main" id="{1D7D77EB-014B-6014-AEF3-ECEBBD394CA2}"/>
              </a:ext>
            </a:extLst>
          </p:cNvPr>
          <p:cNvSpPr txBox="1"/>
          <p:nvPr/>
        </p:nvSpPr>
        <p:spPr>
          <a:xfrm>
            <a:off x="711201" y="515257"/>
            <a:ext cx="756194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irce"/>
              </a:rPr>
              <a:t>Dear William,</a:t>
            </a:r>
            <a:br>
              <a:rPr lang="en-US" dirty="0">
                <a:latin typeface="Circe"/>
              </a:rPr>
            </a:br>
            <a:br>
              <a:rPr lang="en-US" dirty="0">
                <a:latin typeface="Circe"/>
              </a:rPr>
            </a:br>
            <a:r>
              <a:rPr lang="en-US" b="1" dirty="0">
                <a:latin typeface="Circe"/>
              </a:rPr>
              <a:t>At Rutgers University, we are inspired by stories of alumni and supporters who are dedicated to contributing to the communities and organizations that have enriched their lives.</a:t>
            </a:r>
            <a:r>
              <a:rPr lang="en-US" dirty="0">
                <a:latin typeface="Circe"/>
              </a:rPr>
              <a:t> </a:t>
            </a:r>
            <a:r>
              <a:rPr lang="en-US" u="sng" dirty="0">
                <a:latin typeface="Circe"/>
                <a:hlinkClick r:id="rId6" tooltip="One such story"/>
              </a:rPr>
              <a:t>One such story</a:t>
            </a:r>
            <a:r>
              <a:rPr lang="en-US" dirty="0">
                <a:latin typeface="Circe"/>
              </a:rPr>
              <a:t> is that of Stuart </a:t>
            </a:r>
            <a:r>
              <a:rPr lang="en-US" err="1">
                <a:latin typeface="Circe"/>
              </a:rPr>
              <a:t>Slamowitz</a:t>
            </a:r>
            <a:r>
              <a:rPr lang="en-US" dirty="0">
                <a:latin typeface="Circe"/>
              </a:rPr>
              <a:t> RC’84 and his wife, Debbie.</a:t>
            </a:r>
            <a:br>
              <a:rPr lang="en-US" dirty="0">
                <a:latin typeface="Circe"/>
              </a:rPr>
            </a:br>
            <a:br>
              <a:rPr lang="en-US" dirty="0">
                <a:latin typeface="Circe"/>
              </a:rPr>
            </a:br>
            <a:r>
              <a:rPr lang="en-US" dirty="0">
                <a:latin typeface="Circe"/>
              </a:rPr>
              <a:t>Stuart, the first in his family to go to college, credits Rutgers with helping him “grow up.” His time here was transformative, allowing him to discover his passion for medicine, connect with mentors, and build a foundation for his future. </a:t>
            </a:r>
            <a:r>
              <a:rPr lang="en-US" b="1" dirty="0">
                <a:latin typeface="Circe"/>
              </a:rPr>
              <a:t>Today, Stuart and Debbie have included Rutgers in their estate plans, creating two endowed scholarships that reflect their gratitude and desire to support future students:</a:t>
            </a:r>
            <a:r>
              <a:rPr lang="en-US" dirty="0">
                <a:latin typeface="Circe"/>
              </a:rPr>
              <a:t> </a:t>
            </a:r>
          </a:p>
        </p:txBody>
      </p:sp>
      <p:pic>
        <p:nvPicPr>
          <p:cNvPr id="7" name="Picture 6" descr="A person and person wearing red shirts&#10;&#10;AI-generated content may be incorrect.">
            <a:extLst>
              <a:ext uri="{FF2B5EF4-FFF2-40B4-BE49-F238E27FC236}">
                <a16:creationId xmlns:a16="http://schemas.microsoft.com/office/drawing/2014/main" id="{9397DD82-6BA0-7168-A269-C6D2B5AB94FF}"/>
              </a:ext>
            </a:extLst>
          </p:cNvPr>
          <p:cNvPicPr>
            <a:picLocks noChangeAspect="1"/>
          </p:cNvPicPr>
          <p:nvPr/>
        </p:nvPicPr>
        <p:blipFill>
          <a:blip r:embed="rId7"/>
          <a:stretch>
            <a:fillRect/>
          </a:stretch>
        </p:blipFill>
        <p:spPr>
          <a:xfrm>
            <a:off x="1759857" y="4323896"/>
            <a:ext cx="3947887" cy="2158093"/>
          </a:xfrm>
          <a:prstGeom prst="rect">
            <a:avLst/>
          </a:prstGeom>
        </p:spPr>
      </p:pic>
      <p:sp>
        <p:nvSpPr>
          <p:cNvPr id="8" name="TextBox 7">
            <a:extLst>
              <a:ext uri="{FF2B5EF4-FFF2-40B4-BE49-F238E27FC236}">
                <a16:creationId xmlns:a16="http://schemas.microsoft.com/office/drawing/2014/main" id="{C488403F-2ABD-92D0-7E60-0B3E701C8394}"/>
              </a:ext>
            </a:extLst>
          </p:cNvPr>
          <p:cNvSpPr txBox="1"/>
          <p:nvPr/>
        </p:nvSpPr>
        <p:spPr>
          <a:xfrm>
            <a:off x="5856514" y="4615542"/>
            <a:ext cx="341085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Circe"/>
              </a:rPr>
              <a:t>“The impact each and every one of us can provide is tremendous. I say, find passions that have enriched your lives and provide support as much as possible. You never know when your last day is.”</a:t>
            </a:r>
            <a:r>
              <a:rPr lang="en-US" sz="1600" dirty="0">
                <a:latin typeface="Circe"/>
              </a:rPr>
              <a:t> </a:t>
            </a:r>
          </a:p>
        </p:txBody>
      </p:sp>
    </p:spTree>
    <p:extLst>
      <p:ext uri="{BB962C8B-B14F-4D97-AF65-F5344CB8AC3E}">
        <p14:creationId xmlns:p14="http://schemas.microsoft.com/office/powerpoint/2010/main" val="1105208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FB29D-0AE3-51BA-D8F2-1022872E7AD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085EFF-330F-B6F0-FC9C-3D35700ED007}"/>
              </a:ext>
            </a:extLst>
          </p:cNvPr>
          <p:cNvSpPr>
            <a:spLocks noGrp="1"/>
          </p:cNvSpPr>
          <p:nvPr>
            <p:ph type="sldNum" sz="quarter" idx="12"/>
          </p:nvPr>
        </p:nvSpPr>
        <p:spPr/>
        <p:txBody>
          <a:bodyPr/>
          <a:lstStyle/>
          <a:p>
            <a:fld id="{B6F15528-21DE-4FAA-801E-634DDDAF4B2B}" type="slidenum">
              <a:rPr lang="en-US" smtClean="0"/>
              <a:t>23</a:t>
            </a:fld>
            <a:endParaRPr lang="en-US"/>
          </a:p>
        </p:txBody>
      </p:sp>
      <p:pic>
        <p:nvPicPr>
          <p:cNvPr id="4" name="Picture 3">
            <a:extLst>
              <a:ext uri="{FF2B5EF4-FFF2-40B4-BE49-F238E27FC236}">
                <a16:creationId xmlns:a16="http://schemas.microsoft.com/office/drawing/2014/main" id="{56A27210-1413-9D49-2627-497CB7AEC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F49DADF4-8F0E-DDA3-A78D-E30029AFFD5D}"/>
              </a:ext>
            </a:extLst>
          </p:cNvPr>
          <p:cNvPicPr>
            <a:picLocks noChangeAspect="1"/>
          </p:cNvPicPr>
          <p:nvPr/>
        </p:nvPicPr>
        <p:blipFill>
          <a:blip r:embed="rId4"/>
          <a:srcRect/>
          <a:stretch/>
        </p:blipFill>
        <p:spPr>
          <a:xfrm>
            <a:off x="438288" y="5702617"/>
            <a:ext cx="1036843" cy="774383"/>
          </a:xfrm>
          <a:prstGeom prst="rect">
            <a:avLst/>
          </a:prstGeom>
        </p:spPr>
      </p:pic>
      <p:sp>
        <p:nvSpPr>
          <p:cNvPr id="7" name="Title 6">
            <a:extLst>
              <a:ext uri="{FF2B5EF4-FFF2-40B4-BE49-F238E27FC236}">
                <a16:creationId xmlns:a16="http://schemas.microsoft.com/office/drawing/2014/main" id="{91851667-F2EE-D60C-DDEF-BC194AE8A152}"/>
              </a:ext>
            </a:extLst>
          </p:cNvPr>
          <p:cNvSpPr>
            <a:spLocks noGrp="1"/>
          </p:cNvSpPr>
          <p:nvPr>
            <p:ph type="title"/>
          </p:nvPr>
        </p:nvSpPr>
        <p:spPr>
          <a:xfrm>
            <a:off x="956953" y="513567"/>
            <a:ext cx="10515600" cy="1325563"/>
          </a:xfrm>
        </p:spPr>
        <p:txBody>
          <a:bodyPr>
            <a:normAutofit fontScale="90000"/>
          </a:bodyPr>
          <a:lstStyle/>
          <a:p>
            <a:br>
              <a:rPr lang="en-US" sz="4800">
                <a:latin typeface="Circe"/>
                <a:ea typeface="+mj-lt"/>
                <a:cs typeface="+mj-lt"/>
              </a:rPr>
            </a:br>
            <a:br>
              <a:rPr lang="en-US" sz="4800">
                <a:latin typeface="Circe"/>
                <a:ea typeface="+mj-lt"/>
                <a:cs typeface="+mj-lt"/>
              </a:rPr>
            </a:br>
            <a:r>
              <a:rPr lang="en-US" sz="4800" b="1">
                <a:solidFill>
                  <a:srgbClr val="00B0F0"/>
                </a:solidFill>
                <a:latin typeface="Circe"/>
                <a:ea typeface="+mj-lt"/>
                <a:cs typeface="+mj-lt"/>
              </a:rPr>
              <a:t>Internal Marketing Matters Too</a:t>
            </a:r>
            <a:endParaRPr lang="en-US" sz="4800" b="1">
              <a:solidFill>
                <a:srgbClr val="00B0F0"/>
              </a:solidFill>
              <a:latin typeface="Circe"/>
            </a:endParaRPr>
          </a:p>
          <a:p>
            <a:endParaRPr lang="en-US" b="1">
              <a:ea typeface="+mj-lt"/>
              <a:cs typeface="+mj-lt"/>
            </a:endParaRPr>
          </a:p>
          <a:p>
            <a:endParaRPr lang="en-US" b="1">
              <a:ea typeface="+mj-lt"/>
              <a:cs typeface="+mj-lt"/>
            </a:endParaRPr>
          </a:p>
          <a:p>
            <a:endParaRPr lang="en-US" b="1">
              <a:ea typeface="+mj-lt"/>
              <a:cs typeface="+mj-lt"/>
            </a:endParaRPr>
          </a:p>
          <a:p>
            <a:endParaRPr lang="en-US">
              <a:ea typeface="Calibri Light"/>
              <a:cs typeface="Calibri Light"/>
            </a:endParaRPr>
          </a:p>
        </p:txBody>
      </p:sp>
      <p:pic>
        <p:nvPicPr>
          <p:cNvPr id="6" name="Picture 5" descr="A black background with a black square&#10;&#10;AI-generated content may be incorrect.">
            <a:extLst>
              <a:ext uri="{FF2B5EF4-FFF2-40B4-BE49-F238E27FC236}">
                <a16:creationId xmlns:a16="http://schemas.microsoft.com/office/drawing/2014/main" id="{C116A144-C087-2C63-539F-78DB3870C177}"/>
              </a:ext>
            </a:extLst>
          </p:cNvPr>
          <p:cNvPicPr>
            <a:picLocks noChangeAspect="1"/>
          </p:cNvPicPr>
          <p:nvPr/>
        </p:nvPicPr>
        <p:blipFill>
          <a:blip r:embed="rId5"/>
          <a:stretch>
            <a:fillRect/>
          </a:stretch>
        </p:blipFill>
        <p:spPr>
          <a:xfrm>
            <a:off x="9104686" y="381168"/>
            <a:ext cx="2598318" cy="646738"/>
          </a:xfrm>
          <a:prstGeom prst="rect">
            <a:avLst/>
          </a:prstGeom>
        </p:spPr>
      </p:pic>
      <p:sp>
        <p:nvSpPr>
          <p:cNvPr id="13" name="TextBox 12">
            <a:extLst>
              <a:ext uri="{FF2B5EF4-FFF2-40B4-BE49-F238E27FC236}">
                <a16:creationId xmlns:a16="http://schemas.microsoft.com/office/drawing/2014/main" id="{AD88FBC4-7AD2-8436-0CF8-A08C442C1013}"/>
              </a:ext>
            </a:extLst>
          </p:cNvPr>
          <p:cNvSpPr txBox="1"/>
          <p:nvPr/>
        </p:nvSpPr>
        <p:spPr>
          <a:xfrm>
            <a:off x="959301" y="1347141"/>
            <a:ext cx="752755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a:latin typeface="Circe"/>
                <a:ea typeface="+mn-lt"/>
                <a:cs typeface="+mn-lt"/>
              </a:rPr>
              <a:t>Helps fundraisers and leadership understand value</a:t>
            </a:r>
            <a:endParaRPr lang="en-US" sz="220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a:latin typeface="Circe"/>
              <a:ea typeface="+mn-lt"/>
              <a:cs typeface="+mn-lt"/>
            </a:endParaRPr>
          </a:p>
          <a:p>
            <a:pPr marL="342900" indent="-342900">
              <a:buFont typeface="Arial" panose="020B0604020202020204" pitchFamily="34" charset="0"/>
              <a:buChar char="•"/>
            </a:pPr>
            <a:r>
              <a:rPr lang="en-US" sz="2200">
                <a:latin typeface="Circe"/>
                <a:ea typeface="+mn-lt"/>
                <a:cs typeface="+mn-lt"/>
              </a:rPr>
              <a:t>Start by sharing external communications </a:t>
            </a:r>
            <a:endParaRPr lang="en-US" sz="220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a:latin typeface="Circe"/>
              <a:ea typeface="+mn-lt"/>
              <a:cs typeface="+mn-lt"/>
            </a:endParaRPr>
          </a:p>
          <a:p>
            <a:pPr marL="342900" indent="-342900">
              <a:buFont typeface="Arial" panose="020B0604020202020204" pitchFamily="34" charset="0"/>
              <a:buChar char="•"/>
            </a:pPr>
            <a:r>
              <a:rPr lang="en-US" sz="2200">
                <a:latin typeface="Circe"/>
                <a:ea typeface="+mn-lt"/>
                <a:cs typeface="+mn-lt"/>
              </a:rPr>
              <a:t>Annual Training for frontline fundraisers</a:t>
            </a:r>
            <a:endParaRPr lang="en-US" sz="2200">
              <a:ea typeface="Calibri"/>
              <a:cs typeface="Calibri"/>
            </a:endParaRPr>
          </a:p>
          <a:p>
            <a:pPr marL="342900" indent="-342900">
              <a:buFont typeface="Arial" panose="020B0604020202020204" pitchFamily="34" charset="0"/>
              <a:buChar char="•"/>
            </a:pPr>
            <a:endParaRPr lang="en-US" sz="2200">
              <a:latin typeface="Circe"/>
              <a:ea typeface="Calibri" panose="020F0502020204030204"/>
              <a:cs typeface="Calibri" panose="020F0502020204030204"/>
            </a:endParaRPr>
          </a:p>
          <a:p>
            <a:pPr marL="342900" indent="-342900">
              <a:buFont typeface="Arial" panose="020B0604020202020204" pitchFamily="34" charset="0"/>
              <a:buChar char="•"/>
            </a:pPr>
            <a:r>
              <a:rPr lang="en-US" sz="2200">
                <a:latin typeface="Circe"/>
                <a:ea typeface="Calibri" panose="020F0502020204030204"/>
                <a:cs typeface="Calibri" panose="020F0502020204030204"/>
              </a:rPr>
              <a:t>Partner with Annual Giving and individual </a:t>
            </a:r>
            <a:r>
              <a:rPr lang="en-US" sz="2200">
                <a:latin typeface="Circe"/>
                <a:ea typeface="+mn-lt"/>
                <a:cs typeface="+mn-lt"/>
              </a:rPr>
              <a:t>schools/units on campus to increase messaging opportunities </a:t>
            </a:r>
            <a:endParaRPr lang="en-US" sz="2200"/>
          </a:p>
        </p:txBody>
      </p:sp>
    </p:spTree>
    <p:extLst>
      <p:ext uri="{BB962C8B-B14F-4D97-AF65-F5344CB8AC3E}">
        <p14:creationId xmlns:p14="http://schemas.microsoft.com/office/powerpoint/2010/main" val="423356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C841C-D56F-E05B-1813-B399B40D19F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05682E-9AB7-CA78-C49C-F3F5FDD05257}"/>
              </a:ext>
            </a:extLst>
          </p:cNvPr>
          <p:cNvSpPr>
            <a:spLocks noGrp="1"/>
          </p:cNvSpPr>
          <p:nvPr>
            <p:ph type="sldNum" sz="quarter" idx="12"/>
          </p:nvPr>
        </p:nvSpPr>
        <p:spPr/>
        <p:txBody>
          <a:bodyPr/>
          <a:lstStyle/>
          <a:p>
            <a:fld id="{B6F15528-21DE-4FAA-801E-634DDDAF4B2B}" type="slidenum">
              <a:rPr lang="en-US" smtClean="0"/>
              <a:t>24</a:t>
            </a:fld>
            <a:endParaRPr lang="en-US"/>
          </a:p>
        </p:txBody>
      </p:sp>
      <p:pic>
        <p:nvPicPr>
          <p:cNvPr id="4" name="Picture 3">
            <a:extLst>
              <a:ext uri="{FF2B5EF4-FFF2-40B4-BE49-F238E27FC236}">
                <a16:creationId xmlns:a16="http://schemas.microsoft.com/office/drawing/2014/main" id="{93217089-74EB-8513-DA07-6CB794DEB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17A1C4D4-F08F-971F-0743-260C9E9FFCBF}"/>
              </a:ext>
            </a:extLst>
          </p:cNvPr>
          <p:cNvPicPr>
            <a:picLocks noChangeAspect="1"/>
          </p:cNvPicPr>
          <p:nvPr/>
        </p:nvPicPr>
        <p:blipFill>
          <a:blip r:embed="rId4"/>
          <a:srcRect/>
          <a:stretch/>
        </p:blipFill>
        <p:spPr>
          <a:xfrm>
            <a:off x="438288" y="5702617"/>
            <a:ext cx="1036843" cy="774383"/>
          </a:xfrm>
          <a:prstGeom prst="rect">
            <a:avLst/>
          </a:prstGeom>
        </p:spPr>
      </p:pic>
      <p:sp>
        <p:nvSpPr>
          <p:cNvPr id="7" name="Title 6">
            <a:extLst>
              <a:ext uri="{FF2B5EF4-FFF2-40B4-BE49-F238E27FC236}">
                <a16:creationId xmlns:a16="http://schemas.microsoft.com/office/drawing/2014/main" id="{5E34E26B-216E-AD64-A7D4-9B02B22FDDD0}"/>
              </a:ext>
            </a:extLst>
          </p:cNvPr>
          <p:cNvSpPr>
            <a:spLocks noGrp="1"/>
          </p:cNvSpPr>
          <p:nvPr>
            <p:ph type="title"/>
          </p:nvPr>
        </p:nvSpPr>
        <p:spPr>
          <a:xfrm>
            <a:off x="838200" y="592735"/>
            <a:ext cx="10515600" cy="1325563"/>
          </a:xfrm>
        </p:spPr>
        <p:txBody>
          <a:bodyPr>
            <a:normAutofit fontScale="90000"/>
          </a:bodyPr>
          <a:lstStyle/>
          <a:p>
            <a:br>
              <a:rPr lang="en-US" sz="4800" b="1">
                <a:latin typeface="Circe"/>
                <a:ea typeface="+mj-lt"/>
                <a:cs typeface="+mj-lt"/>
              </a:rPr>
            </a:br>
            <a:br>
              <a:rPr lang="en-US" sz="4800" b="1">
                <a:latin typeface="Circe"/>
                <a:ea typeface="+mj-lt"/>
                <a:cs typeface="+mj-lt"/>
              </a:rPr>
            </a:br>
            <a:br>
              <a:rPr lang="en-US" sz="4800" b="1">
                <a:latin typeface="Circe"/>
                <a:ea typeface="+mj-lt"/>
                <a:cs typeface="+mj-lt"/>
              </a:rPr>
            </a:br>
            <a:r>
              <a:rPr lang="en-US" sz="4800" b="1">
                <a:solidFill>
                  <a:srgbClr val="00B0F0"/>
                </a:solidFill>
                <a:latin typeface="Circe"/>
                <a:ea typeface="+mj-lt"/>
                <a:cs typeface="+mj-lt"/>
              </a:rPr>
              <a:t>Cost-Effective Marketing for </a:t>
            </a:r>
            <a:br>
              <a:rPr lang="en-US" sz="4800" b="1">
                <a:latin typeface="Circe"/>
                <a:ea typeface="+mj-lt"/>
                <a:cs typeface="+mj-lt"/>
              </a:rPr>
            </a:br>
            <a:r>
              <a:rPr lang="en-US" sz="4800" b="1">
                <a:solidFill>
                  <a:srgbClr val="00B0F0"/>
                </a:solidFill>
                <a:latin typeface="Circe"/>
                <a:ea typeface="+mj-lt"/>
                <a:cs typeface="+mj-lt"/>
              </a:rPr>
              <a:t>Small Shops</a:t>
            </a:r>
            <a:endParaRPr lang="en-US" sz="4800" b="1">
              <a:solidFill>
                <a:srgbClr val="00B0F0"/>
              </a:solidFill>
              <a:latin typeface="Circe"/>
            </a:endParaRPr>
          </a:p>
          <a:p>
            <a:endParaRPr lang="en-US" b="1">
              <a:ea typeface="+mj-lt"/>
              <a:cs typeface="+mj-lt"/>
            </a:endParaRPr>
          </a:p>
          <a:p>
            <a:endParaRPr lang="en-US" b="1">
              <a:ea typeface="+mj-lt"/>
              <a:cs typeface="+mj-lt"/>
            </a:endParaRPr>
          </a:p>
          <a:p>
            <a:endParaRPr lang="en-US" b="1">
              <a:ea typeface="+mj-lt"/>
              <a:cs typeface="+mj-lt"/>
            </a:endParaRPr>
          </a:p>
          <a:p>
            <a:endParaRPr lang="en-US">
              <a:ea typeface="Calibri Light"/>
              <a:cs typeface="Calibri Light"/>
            </a:endParaRPr>
          </a:p>
        </p:txBody>
      </p:sp>
      <p:pic>
        <p:nvPicPr>
          <p:cNvPr id="6" name="Picture 5" descr="A black background with a black square&#10;&#10;AI-generated content may be incorrect.">
            <a:extLst>
              <a:ext uri="{FF2B5EF4-FFF2-40B4-BE49-F238E27FC236}">
                <a16:creationId xmlns:a16="http://schemas.microsoft.com/office/drawing/2014/main" id="{02903763-CD66-94A2-A2E7-A6D8F7B11F60}"/>
              </a:ext>
            </a:extLst>
          </p:cNvPr>
          <p:cNvPicPr>
            <a:picLocks noChangeAspect="1"/>
          </p:cNvPicPr>
          <p:nvPr/>
        </p:nvPicPr>
        <p:blipFill>
          <a:blip r:embed="rId5"/>
          <a:stretch>
            <a:fillRect/>
          </a:stretch>
        </p:blipFill>
        <p:spPr>
          <a:xfrm>
            <a:off x="9104686" y="381168"/>
            <a:ext cx="2598318" cy="646738"/>
          </a:xfrm>
          <a:prstGeom prst="rect">
            <a:avLst/>
          </a:prstGeom>
        </p:spPr>
      </p:pic>
      <p:sp>
        <p:nvSpPr>
          <p:cNvPr id="13" name="TextBox 12">
            <a:extLst>
              <a:ext uri="{FF2B5EF4-FFF2-40B4-BE49-F238E27FC236}">
                <a16:creationId xmlns:a16="http://schemas.microsoft.com/office/drawing/2014/main" id="{9103626C-1E98-1B35-9DAE-0B2CCDBDCD0C}"/>
              </a:ext>
            </a:extLst>
          </p:cNvPr>
          <p:cNvSpPr txBox="1"/>
          <p:nvPr/>
        </p:nvSpPr>
        <p:spPr>
          <a:xfrm>
            <a:off x="959301" y="1920272"/>
            <a:ext cx="752755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dirty="0">
                <a:latin typeface="Circe"/>
                <a:ea typeface="+mn-lt"/>
                <a:cs typeface="+mn-lt"/>
              </a:rPr>
              <a:t>Free online tools (Mail Chimp, ChatGPT, Google Sites)</a:t>
            </a:r>
            <a:endParaRPr lang="en-US" sz="2200" dirty="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dirty="0">
              <a:latin typeface="Circe"/>
              <a:ea typeface="+mn-lt"/>
              <a:cs typeface="+mn-lt"/>
            </a:endParaRPr>
          </a:p>
          <a:p>
            <a:pPr marL="342900" indent="-342900">
              <a:buFont typeface="Arial" panose="020B0604020202020204" pitchFamily="34" charset="0"/>
              <a:buChar char="•"/>
            </a:pPr>
            <a:r>
              <a:rPr lang="en-US" sz="2200" dirty="0">
                <a:latin typeface="Circe"/>
                <a:ea typeface="+mn-lt"/>
                <a:cs typeface="+mn-lt"/>
              </a:rPr>
              <a:t>Utilize your NJCGP network</a:t>
            </a:r>
          </a:p>
          <a:p>
            <a:pPr marL="342900" indent="-342900">
              <a:buFont typeface="Arial" panose="020B0604020202020204" pitchFamily="34" charset="0"/>
              <a:buChar char="•"/>
            </a:pPr>
            <a:endParaRPr lang="en-US" sz="2200" dirty="0">
              <a:latin typeface="Circe"/>
              <a:ea typeface="+mn-lt"/>
              <a:cs typeface="+mn-lt"/>
            </a:endParaRPr>
          </a:p>
          <a:p>
            <a:pPr marL="342900" indent="-342900">
              <a:buFont typeface="Arial" panose="020B0604020202020204" pitchFamily="34" charset="0"/>
              <a:buChar char="•"/>
            </a:pPr>
            <a:r>
              <a:rPr lang="en-US" sz="2200" dirty="0">
                <a:latin typeface="Circe"/>
                <a:ea typeface="+mn-lt"/>
                <a:cs typeface="+mn-lt"/>
              </a:rPr>
              <a:t>Handwritten notes </a:t>
            </a:r>
          </a:p>
          <a:p>
            <a:pPr marL="342900" indent="-342900">
              <a:buFont typeface="Arial" panose="020B0604020202020204" pitchFamily="34" charset="0"/>
              <a:buChar char="•"/>
            </a:pPr>
            <a:endParaRPr lang="en-US" sz="2200" dirty="0">
              <a:latin typeface="Circe"/>
              <a:ea typeface="+mn-lt"/>
              <a:cs typeface="+mn-lt"/>
            </a:endParaRPr>
          </a:p>
          <a:p>
            <a:pPr marL="342900" indent="-342900">
              <a:buFont typeface="Arial" panose="020B0604020202020204" pitchFamily="34" charset="0"/>
              <a:buChar char="•"/>
            </a:pPr>
            <a:r>
              <a:rPr lang="en-US" sz="2200" dirty="0">
                <a:latin typeface="Circe"/>
                <a:ea typeface="+mn-lt"/>
                <a:cs typeface="+mn-lt"/>
              </a:rPr>
              <a:t>Buck slips included with acknowledgments </a:t>
            </a:r>
            <a:endParaRPr lang="en-US" sz="2200" dirty="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dirty="0">
              <a:latin typeface="Circe"/>
              <a:ea typeface="+mn-lt"/>
              <a:cs typeface="+mn-lt"/>
            </a:endParaRPr>
          </a:p>
          <a:p>
            <a:pPr marL="342900" indent="-342900">
              <a:buFont typeface="Arial" panose="020B0604020202020204" pitchFamily="34" charset="0"/>
              <a:buChar char="•"/>
            </a:pPr>
            <a:endParaRPr lang="en-US" sz="2200" dirty="0">
              <a:latin typeface="Circe"/>
              <a:ea typeface="+mn-lt"/>
              <a:cs typeface="+mn-lt"/>
            </a:endParaRPr>
          </a:p>
          <a:p>
            <a:pPr marL="342900" indent="-342900">
              <a:buFont typeface="Arial" panose="020B0604020202020204" pitchFamily="34" charset="0"/>
              <a:buChar char="•"/>
            </a:pPr>
            <a:endParaRPr lang="en-US" sz="2200" dirty="0">
              <a:latin typeface="Circe"/>
              <a:ea typeface="Calibri" panose="020F0502020204030204"/>
              <a:cs typeface="Calibri" panose="020F0502020204030204"/>
            </a:endParaRPr>
          </a:p>
          <a:p>
            <a:endParaRPr lang="en-US" sz="2200" i="1" dirty="0">
              <a:latin typeface="Circe"/>
              <a:ea typeface="Calibri" panose="020F0502020204030204"/>
              <a:cs typeface="Calibri" panose="020F0502020204030204"/>
            </a:endParaRPr>
          </a:p>
          <a:p>
            <a:endParaRPr lang="en-US" sz="2200" i="1" dirty="0">
              <a:latin typeface="Circe"/>
              <a:ea typeface="Calibri" panose="020F0502020204030204"/>
              <a:cs typeface="Calibri" panose="020F0502020204030204"/>
            </a:endParaRPr>
          </a:p>
          <a:p>
            <a:endParaRPr lang="en-US" sz="2400" dirty="0">
              <a:ea typeface="Calibri"/>
              <a:cs typeface="Calibri"/>
            </a:endParaRPr>
          </a:p>
        </p:txBody>
      </p:sp>
    </p:spTree>
    <p:extLst>
      <p:ext uri="{BB962C8B-B14F-4D97-AF65-F5344CB8AC3E}">
        <p14:creationId xmlns:p14="http://schemas.microsoft.com/office/powerpoint/2010/main" val="1499745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0A13B-D5DF-6F9B-16C1-0F6F9C8051B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C6C4C0-481F-4207-D75E-E169DFBE5115}"/>
              </a:ext>
            </a:extLst>
          </p:cNvPr>
          <p:cNvSpPr>
            <a:spLocks noGrp="1"/>
          </p:cNvSpPr>
          <p:nvPr>
            <p:ph type="sldNum" sz="quarter" idx="12"/>
          </p:nvPr>
        </p:nvSpPr>
        <p:spPr/>
        <p:txBody>
          <a:bodyPr/>
          <a:lstStyle/>
          <a:p>
            <a:fld id="{B6F15528-21DE-4FAA-801E-634DDDAF4B2B}" type="slidenum">
              <a:rPr lang="en-US" smtClean="0"/>
              <a:t>25</a:t>
            </a:fld>
            <a:endParaRPr lang="en-US"/>
          </a:p>
        </p:txBody>
      </p:sp>
      <p:pic>
        <p:nvPicPr>
          <p:cNvPr id="4" name="Picture 3">
            <a:extLst>
              <a:ext uri="{FF2B5EF4-FFF2-40B4-BE49-F238E27FC236}">
                <a16:creationId xmlns:a16="http://schemas.microsoft.com/office/drawing/2014/main" id="{8A81BC93-28B6-3967-EB9D-8BC779368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8462C41C-830C-861A-E34A-BE8FBC056EEA}"/>
              </a:ext>
            </a:extLst>
          </p:cNvPr>
          <p:cNvPicPr>
            <a:picLocks noChangeAspect="1"/>
          </p:cNvPicPr>
          <p:nvPr/>
        </p:nvPicPr>
        <p:blipFill>
          <a:blip r:embed="rId4"/>
          <a:srcRect/>
          <a:stretch/>
        </p:blipFill>
        <p:spPr>
          <a:xfrm>
            <a:off x="438288" y="5702617"/>
            <a:ext cx="1036843" cy="774383"/>
          </a:xfrm>
          <a:prstGeom prst="rect">
            <a:avLst/>
          </a:prstGeom>
        </p:spPr>
      </p:pic>
      <p:sp>
        <p:nvSpPr>
          <p:cNvPr id="7" name="Title 6">
            <a:extLst>
              <a:ext uri="{FF2B5EF4-FFF2-40B4-BE49-F238E27FC236}">
                <a16:creationId xmlns:a16="http://schemas.microsoft.com/office/drawing/2014/main" id="{88BBEDF8-0042-E781-FEC2-C8E0D165D606}"/>
              </a:ext>
            </a:extLst>
          </p:cNvPr>
          <p:cNvSpPr>
            <a:spLocks noGrp="1"/>
          </p:cNvSpPr>
          <p:nvPr>
            <p:ph type="title"/>
          </p:nvPr>
        </p:nvSpPr>
        <p:spPr>
          <a:xfrm>
            <a:off x="838200" y="592735"/>
            <a:ext cx="10515600" cy="1325563"/>
          </a:xfrm>
        </p:spPr>
        <p:txBody>
          <a:bodyPr>
            <a:normAutofit fontScale="90000"/>
          </a:bodyPr>
          <a:lstStyle/>
          <a:p>
            <a:br>
              <a:rPr lang="en-US" sz="4800" b="1">
                <a:latin typeface="Circe"/>
                <a:ea typeface="+mj-lt"/>
                <a:cs typeface="+mj-lt"/>
              </a:rPr>
            </a:br>
            <a:br>
              <a:rPr lang="en-US" sz="4800" b="1">
                <a:latin typeface="Circe"/>
                <a:ea typeface="+mj-lt"/>
                <a:cs typeface="+mj-lt"/>
              </a:rPr>
            </a:br>
            <a:br>
              <a:rPr lang="en-US" sz="4800" b="1">
                <a:latin typeface="Circe"/>
                <a:ea typeface="+mj-lt"/>
                <a:cs typeface="+mj-lt"/>
              </a:rPr>
            </a:br>
            <a:r>
              <a:rPr lang="en-US" sz="4800" b="1">
                <a:solidFill>
                  <a:srgbClr val="00B0F0"/>
                </a:solidFill>
                <a:latin typeface="Circe"/>
                <a:ea typeface="+mj-lt"/>
                <a:cs typeface="+mj-lt"/>
              </a:rPr>
              <a:t>Common Mistakes to Avoid</a:t>
            </a:r>
          </a:p>
          <a:p>
            <a:endParaRPr lang="en-US" b="1">
              <a:ea typeface="+mj-lt"/>
              <a:cs typeface="+mj-lt"/>
            </a:endParaRPr>
          </a:p>
          <a:p>
            <a:endParaRPr lang="en-US" b="1">
              <a:ea typeface="+mj-lt"/>
              <a:cs typeface="+mj-lt"/>
            </a:endParaRPr>
          </a:p>
          <a:p>
            <a:endParaRPr lang="en-US" b="1">
              <a:ea typeface="+mj-lt"/>
              <a:cs typeface="+mj-lt"/>
            </a:endParaRPr>
          </a:p>
          <a:p>
            <a:endParaRPr lang="en-US" b="1">
              <a:ea typeface="+mj-lt"/>
              <a:cs typeface="+mj-lt"/>
            </a:endParaRPr>
          </a:p>
          <a:p>
            <a:endParaRPr lang="en-US">
              <a:ea typeface="Calibri Light"/>
              <a:cs typeface="Calibri Light"/>
            </a:endParaRPr>
          </a:p>
        </p:txBody>
      </p:sp>
      <p:pic>
        <p:nvPicPr>
          <p:cNvPr id="6" name="Picture 5" descr="A black background with a black square&#10;&#10;AI-generated content may be incorrect.">
            <a:extLst>
              <a:ext uri="{FF2B5EF4-FFF2-40B4-BE49-F238E27FC236}">
                <a16:creationId xmlns:a16="http://schemas.microsoft.com/office/drawing/2014/main" id="{2635152E-ECBB-3D28-7039-3356836972F3}"/>
              </a:ext>
            </a:extLst>
          </p:cNvPr>
          <p:cNvPicPr>
            <a:picLocks noChangeAspect="1"/>
          </p:cNvPicPr>
          <p:nvPr/>
        </p:nvPicPr>
        <p:blipFill>
          <a:blip r:embed="rId5"/>
          <a:stretch>
            <a:fillRect/>
          </a:stretch>
        </p:blipFill>
        <p:spPr>
          <a:xfrm>
            <a:off x="9104686" y="381168"/>
            <a:ext cx="2598318" cy="646738"/>
          </a:xfrm>
          <a:prstGeom prst="rect">
            <a:avLst/>
          </a:prstGeom>
        </p:spPr>
      </p:pic>
      <p:sp>
        <p:nvSpPr>
          <p:cNvPr id="13" name="TextBox 12">
            <a:extLst>
              <a:ext uri="{FF2B5EF4-FFF2-40B4-BE49-F238E27FC236}">
                <a16:creationId xmlns:a16="http://schemas.microsoft.com/office/drawing/2014/main" id="{52F7AD74-12CC-6661-73D3-B94D44412B45}"/>
              </a:ext>
            </a:extLst>
          </p:cNvPr>
          <p:cNvSpPr txBox="1"/>
          <p:nvPr/>
        </p:nvSpPr>
        <p:spPr>
          <a:xfrm>
            <a:off x="959301" y="1682765"/>
            <a:ext cx="7527554"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a:latin typeface="Circe"/>
                <a:ea typeface="+mn-lt"/>
                <a:cs typeface="+mn-lt"/>
              </a:rPr>
              <a:t>Technical jargon or overly complex messaging</a:t>
            </a:r>
            <a:endParaRPr lang="en-US" sz="220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a:latin typeface="Circe"/>
              <a:ea typeface="+mn-lt"/>
              <a:cs typeface="+mn-lt"/>
            </a:endParaRPr>
          </a:p>
          <a:p>
            <a:pPr marL="342900" indent="-342900">
              <a:buFont typeface="Arial" panose="020B0604020202020204" pitchFamily="34" charset="0"/>
              <a:buChar char="•"/>
            </a:pPr>
            <a:r>
              <a:rPr lang="en-US" sz="2200">
                <a:latin typeface="Circe"/>
                <a:ea typeface="+mn-lt"/>
                <a:cs typeface="+mn-lt"/>
              </a:rPr>
              <a:t>Infrequent or inconsistent outreach</a:t>
            </a:r>
            <a:endParaRPr lang="en-US" sz="220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a:latin typeface="Circe"/>
              <a:ea typeface="+mn-lt"/>
              <a:cs typeface="+mn-lt"/>
            </a:endParaRPr>
          </a:p>
          <a:p>
            <a:pPr marL="342900" indent="-342900">
              <a:buFont typeface="Arial" panose="020B0604020202020204" pitchFamily="34" charset="0"/>
              <a:buChar char="•"/>
            </a:pPr>
            <a:r>
              <a:rPr lang="en-US" sz="2200">
                <a:latin typeface="Circe"/>
                <a:ea typeface="+mn-lt"/>
                <a:cs typeface="+mn-lt"/>
              </a:rPr>
              <a:t>Focusing on the mission/tax advantages </a:t>
            </a:r>
            <a:endParaRPr lang="en-US" sz="220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a:latin typeface="Circe"/>
              <a:ea typeface="+mn-lt"/>
              <a:cs typeface="+mn-lt"/>
            </a:endParaRPr>
          </a:p>
          <a:p>
            <a:pPr marL="342900" indent="-342900">
              <a:buFont typeface="Arial" panose="020B0604020202020204" pitchFamily="34" charset="0"/>
              <a:buChar char="•"/>
            </a:pPr>
            <a:r>
              <a:rPr lang="en-US" sz="2200">
                <a:latin typeface="Circe"/>
                <a:ea typeface="+mn-lt"/>
                <a:cs typeface="+mn-lt"/>
              </a:rPr>
              <a:t>Lack of follow-up or process</a:t>
            </a:r>
            <a:endParaRPr lang="en-US" sz="2200">
              <a:latin typeface="Circe"/>
              <a:ea typeface="Calibri" panose="020F0502020204030204"/>
              <a:cs typeface="Calibri" panose="020F0502020204030204"/>
            </a:endParaRPr>
          </a:p>
          <a:p>
            <a:endParaRPr lang="en-US" sz="2400">
              <a:ea typeface="Calibri"/>
              <a:cs typeface="Calibri"/>
            </a:endParaRPr>
          </a:p>
          <a:p>
            <a:endParaRPr lang="en-US" sz="2400">
              <a:ea typeface="Calibri"/>
              <a:cs typeface="Calibri"/>
            </a:endParaRPr>
          </a:p>
        </p:txBody>
      </p:sp>
    </p:spTree>
    <p:extLst>
      <p:ext uri="{BB962C8B-B14F-4D97-AF65-F5344CB8AC3E}">
        <p14:creationId xmlns:p14="http://schemas.microsoft.com/office/powerpoint/2010/main" val="4275763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78716-BF3F-AC61-6CFF-E30C08945E3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13268-C2ED-F70F-1601-A8A9C8D5E2F6}"/>
              </a:ext>
            </a:extLst>
          </p:cNvPr>
          <p:cNvSpPr>
            <a:spLocks noGrp="1"/>
          </p:cNvSpPr>
          <p:nvPr>
            <p:ph type="sldNum" sz="quarter" idx="12"/>
          </p:nvPr>
        </p:nvSpPr>
        <p:spPr/>
        <p:txBody>
          <a:bodyPr/>
          <a:lstStyle/>
          <a:p>
            <a:fld id="{B6F15528-21DE-4FAA-801E-634DDDAF4B2B}" type="slidenum">
              <a:rPr lang="en-US" smtClean="0"/>
              <a:t>26</a:t>
            </a:fld>
            <a:endParaRPr lang="en-US"/>
          </a:p>
        </p:txBody>
      </p:sp>
      <p:pic>
        <p:nvPicPr>
          <p:cNvPr id="4" name="Picture 3">
            <a:extLst>
              <a:ext uri="{FF2B5EF4-FFF2-40B4-BE49-F238E27FC236}">
                <a16:creationId xmlns:a16="http://schemas.microsoft.com/office/drawing/2014/main" id="{CEF2DECD-5541-034C-3CA5-DF3C357B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0AECE37F-081B-A699-3B72-59A156AAA010}"/>
              </a:ext>
            </a:extLst>
          </p:cNvPr>
          <p:cNvPicPr>
            <a:picLocks noChangeAspect="1"/>
          </p:cNvPicPr>
          <p:nvPr/>
        </p:nvPicPr>
        <p:blipFill>
          <a:blip r:embed="rId4"/>
          <a:srcRect/>
          <a:stretch/>
        </p:blipFill>
        <p:spPr>
          <a:xfrm>
            <a:off x="438288" y="5702617"/>
            <a:ext cx="1036843" cy="774383"/>
          </a:xfrm>
          <a:prstGeom prst="rect">
            <a:avLst/>
          </a:prstGeom>
        </p:spPr>
      </p:pic>
      <p:sp>
        <p:nvSpPr>
          <p:cNvPr id="7" name="Title 6">
            <a:extLst>
              <a:ext uri="{FF2B5EF4-FFF2-40B4-BE49-F238E27FC236}">
                <a16:creationId xmlns:a16="http://schemas.microsoft.com/office/drawing/2014/main" id="{BEBC86BB-4F26-DA8F-B645-E4C78423E147}"/>
              </a:ext>
            </a:extLst>
          </p:cNvPr>
          <p:cNvSpPr>
            <a:spLocks noGrp="1"/>
          </p:cNvSpPr>
          <p:nvPr>
            <p:ph type="title"/>
          </p:nvPr>
        </p:nvSpPr>
        <p:spPr>
          <a:xfrm>
            <a:off x="956953" y="592735"/>
            <a:ext cx="10515600" cy="1325563"/>
          </a:xfrm>
        </p:spPr>
        <p:txBody>
          <a:bodyPr>
            <a:normAutofit fontScale="90000"/>
          </a:bodyPr>
          <a:lstStyle/>
          <a:p>
            <a:br>
              <a:rPr lang="en-US" sz="4800" b="1">
                <a:latin typeface="Circe"/>
                <a:ea typeface="+mj-lt"/>
                <a:cs typeface="+mj-lt"/>
              </a:rPr>
            </a:br>
            <a:br>
              <a:rPr lang="en-US" sz="4800" b="1">
                <a:latin typeface="Circe"/>
                <a:ea typeface="+mj-lt"/>
                <a:cs typeface="+mj-lt"/>
              </a:rPr>
            </a:br>
            <a:br>
              <a:rPr lang="en-US" sz="4800" b="1">
                <a:latin typeface="Circe"/>
                <a:ea typeface="+mj-lt"/>
                <a:cs typeface="+mj-lt"/>
              </a:rPr>
            </a:br>
            <a:br>
              <a:rPr lang="en-US" sz="4800" b="1">
                <a:latin typeface="Circe"/>
                <a:ea typeface="+mj-lt"/>
                <a:cs typeface="+mj-lt"/>
              </a:rPr>
            </a:br>
            <a:r>
              <a:rPr lang="en-US" sz="4800" b="1">
                <a:solidFill>
                  <a:srgbClr val="00B0F0"/>
                </a:solidFill>
                <a:latin typeface="Circe"/>
                <a:ea typeface="+mj-lt"/>
                <a:cs typeface="+mj-lt"/>
              </a:rPr>
              <a:t>Getting Started with Marketing</a:t>
            </a:r>
            <a:endParaRPr lang="en-US" sz="4800" b="1">
              <a:solidFill>
                <a:srgbClr val="00B0F0"/>
              </a:solidFill>
              <a:latin typeface="Circe"/>
            </a:endParaRPr>
          </a:p>
          <a:p>
            <a:endParaRPr lang="en-US" b="1">
              <a:ea typeface="+mj-lt"/>
              <a:cs typeface="+mj-lt"/>
            </a:endParaRPr>
          </a:p>
          <a:p>
            <a:endParaRPr lang="en-US" b="1">
              <a:ea typeface="+mj-lt"/>
              <a:cs typeface="+mj-lt"/>
            </a:endParaRPr>
          </a:p>
          <a:p>
            <a:endParaRPr lang="en-US" b="1">
              <a:ea typeface="+mj-lt"/>
              <a:cs typeface="+mj-lt"/>
            </a:endParaRPr>
          </a:p>
          <a:p>
            <a:endParaRPr lang="en-US" b="1">
              <a:ea typeface="+mj-lt"/>
              <a:cs typeface="+mj-lt"/>
            </a:endParaRPr>
          </a:p>
          <a:p>
            <a:endParaRPr lang="en-US" b="1">
              <a:ea typeface="+mj-lt"/>
              <a:cs typeface="+mj-lt"/>
            </a:endParaRPr>
          </a:p>
          <a:p>
            <a:endParaRPr lang="en-US">
              <a:ea typeface="Calibri Light"/>
              <a:cs typeface="Calibri Light"/>
            </a:endParaRPr>
          </a:p>
        </p:txBody>
      </p:sp>
      <p:pic>
        <p:nvPicPr>
          <p:cNvPr id="6" name="Picture 5" descr="A black background with a black square&#10;&#10;AI-generated content may be incorrect.">
            <a:extLst>
              <a:ext uri="{FF2B5EF4-FFF2-40B4-BE49-F238E27FC236}">
                <a16:creationId xmlns:a16="http://schemas.microsoft.com/office/drawing/2014/main" id="{A08BDBC9-2E1D-DEB5-F5DC-4EF5D7EAABC6}"/>
              </a:ext>
            </a:extLst>
          </p:cNvPr>
          <p:cNvPicPr>
            <a:picLocks noChangeAspect="1"/>
          </p:cNvPicPr>
          <p:nvPr/>
        </p:nvPicPr>
        <p:blipFill>
          <a:blip r:embed="rId5"/>
          <a:stretch>
            <a:fillRect/>
          </a:stretch>
        </p:blipFill>
        <p:spPr>
          <a:xfrm>
            <a:off x="9104686" y="381168"/>
            <a:ext cx="2598318" cy="646738"/>
          </a:xfrm>
          <a:prstGeom prst="rect">
            <a:avLst/>
          </a:prstGeom>
        </p:spPr>
      </p:pic>
      <p:sp>
        <p:nvSpPr>
          <p:cNvPr id="13" name="TextBox 12">
            <a:extLst>
              <a:ext uri="{FF2B5EF4-FFF2-40B4-BE49-F238E27FC236}">
                <a16:creationId xmlns:a16="http://schemas.microsoft.com/office/drawing/2014/main" id="{D3F0EA52-E01E-1B99-07C7-15C91E320574}"/>
              </a:ext>
            </a:extLst>
          </p:cNvPr>
          <p:cNvSpPr txBox="1"/>
          <p:nvPr/>
        </p:nvSpPr>
        <p:spPr>
          <a:xfrm>
            <a:off x="959301" y="1712454"/>
            <a:ext cx="752755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dirty="0">
                <a:latin typeface="Circe"/>
                <a:ea typeface="+mn-lt"/>
                <a:cs typeface="+mn-lt"/>
              </a:rPr>
              <a:t>Add a legacy message or donor testimonial to your website</a:t>
            </a:r>
            <a:endParaRPr lang="en-US" sz="2200" dirty="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dirty="0">
              <a:latin typeface="Circe"/>
              <a:ea typeface="+mn-lt"/>
              <a:cs typeface="+mn-lt"/>
            </a:endParaRPr>
          </a:p>
          <a:p>
            <a:pPr marL="342900" indent="-342900">
              <a:buFont typeface="Arial" panose="020B0604020202020204" pitchFamily="34" charset="0"/>
              <a:buChar char="•"/>
            </a:pPr>
            <a:r>
              <a:rPr lang="en-US" sz="2200" dirty="0">
                <a:latin typeface="Circe"/>
                <a:ea typeface="+mn-lt"/>
                <a:cs typeface="+mn-lt"/>
              </a:rPr>
              <a:t>Launch an email with a donor quote</a:t>
            </a:r>
            <a:endParaRPr lang="en-US" sz="2200" dirty="0">
              <a:latin typeface="Circe"/>
              <a:ea typeface="Calibri" panose="020F0502020204030204"/>
              <a:cs typeface="Calibri" panose="020F0502020204030204"/>
            </a:endParaRPr>
          </a:p>
          <a:p>
            <a:pPr marL="342900" indent="-342900">
              <a:buFont typeface="Arial" panose="020B0604020202020204" pitchFamily="34" charset="0"/>
              <a:buChar char="•"/>
            </a:pPr>
            <a:endParaRPr lang="en-US" sz="2200" dirty="0">
              <a:latin typeface="Circe"/>
              <a:ea typeface="+mn-lt"/>
              <a:cs typeface="+mn-lt"/>
            </a:endParaRPr>
          </a:p>
          <a:p>
            <a:pPr marL="342900" indent="-342900">
              <a:buFont typeface="Arial" panose="020B0604020202020204" pitchFamily="34" charset="0"/>
              <a:buChar char="•"/>
            </a:pPr>
            <a:r>
              <a:rPr lang="en-US" sz="2200" dirty="0">
                <a:latin typeface="Circe"/>
                <a:ea typeface="+mn-lt"/>
                <a:cs typeface="+mn-lt"/>
              </a:rPr>
              <a:t>Utilize your signature block to include a message that links back to your webpage</a:t>
            </a:r>
          </a:p>
          <a:p>
            <a:endParaRPr lang="en-US" sz="2400" dirty="0">
              <a:ea typeface="Calibri"/>
              <a:cs typeface="Calibri"/>
            </a:endParaRPr>
          </a:p>
        </p:txBody>
      </p:sp>
    </p:spTree>
    <p:extLst>
      <p:ext uri="{BB962C8B-B14F-4D97-AF65-F5344CB8AC3E}">
        <p14:creationId xmlns:p14="http://schemas.microsoft.com/office/powerpoint/2010/main" val="2242914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72B8-AFC1-2FA1-DDAB-48E62D6CB55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DABEAB-31BD-4A4A-0BBB-96768707EFF6}"/>
              </a:ext>
            </a:extLst>
          </p:cNvPr>
          <p:cNvSpPr>
            <a:spLocks noGrp="1"/>
          </p:cNvSpPr>
          <p:nvPr>
            <p:ph type="sldNum" sz="quarter" idx="12"/>
          </p:nvPr>
        </p:nvSpPr>
        <p:spPr/>
        <p:txBody>
          <a:bodyPr/>
          <a:lstStyle/>
          <a:p>
            <a:fld id="{B6F15528-21DE-4FAA-801E-634DDDAF4B2B}" type="slidenum">
              <a:rPr lang="en-US" smtClean="0"/>
              <a:t>27</a:t>
            </a:fld>
            <a:endParaRPr lang="en-US"/>
          </a:p>
        </p:txBody>
      </p:sp>
      <p:pic>
        <p:nvPicPr>
          <p:cNvPr id="4" name="Picture 3">
            <a:extLst>
              <a:ext uri="{FF2B5EF4-FFF2-40B4-BE49-F238E27FC236}">
                <a16:creationId xmlns:a16="http://schemas.microsoft.com/office/drawing/2014/main" id="{F0E54CBB-55D2-0775-A628-B35E10639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10EDD688-8BBA-8649-F612-214DE33C4933}"/>
              </a:ext>
            </a:extLst>
          </p:cNvPr>
          <p:cNvPicPr>
            <a:picLocks noChangeAspect="1"/>
          </p:cNvPicPr>
          <p:nvPr/>
        </p:nvPicPr>
        <p:blipFill>
          <a:blip r:embed="rId3"/>
          <a:srcRect/>
          <a:stretch/>
        </p:blipFill>
        <p:spPr>
          <a:xfrm>
            <a:off x="438288" y="5702617"/>
            <a:ext cx="1036843" cy="774383"/>
          </a:xfrm>
          <a:prstGeom prst="rect">
            <a:avLst/>
          </a:prstGeom>
        </p:spPr>
      </p:pic>
      <p:sp>
        <p:nvSpPr>
          <p:cNvPr id="9" name="Google Shape;27;p5">
            <a:extLst>
              <a:ext uri="{FF2B5EF4-FFF2-40B4-BE49-F238E27FC236}">
                <a16:creationId xmlns:a16="http://schemas.microsoft.com/office/drawing/2014/main" id="{24277340-4105-34DC-C3CA-2B2FD347BD96}"/>
              </a:ext>
            </a:extLst>
          </p:cNvPr>
          <p:cNvSpPr txBox="1"/>
          <p:nvPr/>
        </p:nvSpPr>
        <p:spPr>
          <a:xfrm>
            <a:off x="958784" y="4020710"/>
            <a:ext cx="8763786" cy="1223440"/>
          </a:xfrm>
          <a:prstGeom prst="rect">
            <a:avLst/>
          </a:prstGeom>
          <a:noFill/>
          <a:ln>
            <a:noFill/>
          </a:ln>
        </p:spPr>
        <p:txBody>
          <a:bodyPr spcFirstLastPara="1" wrap="square" lIns="91425" tIns="45700" rIns="91425" bIns="45700" anchor="t" anchorCtr="0">
            <a:noAutofit/>
          </a:bodyPr>
          <a:lstStyle/>
          <a:p>
            <a:pPr>
              <a:lnSpc>
                <a:spcPct val="90000"/>
              </a:lnSpc>
            </a:pPr>
            <a:r>
              <a:rPr lang="en-US" sz="4300" b="1">
                <a:solidFill>
                  <a:srgbClr val="00B0F0"/>
                </a:solidFill>
                <a:latin typeface="Circe"/>
                <a:ea typeface="Calibri"/>
                <a:cs typeface="Calibri"/>
              </a:rPr>
              <a:t>JACKIE BARTLEY, JD, VICE PRESIDENT</a:t>
            </a:r>
            <a:endParaRPr lang="en-US" sz="4300" b="1">
              <a:solidFill>
                <a:srgbClr val="000000"/>
              </a:solidFill>
              <a:latin typeface="Circe"/>
              <a:ea typeface="Calibri"/>
              <a:cs typeface="Calibri"/>
            </a:endParaRPr>
          </a:p>
          <a:p>
            <a:pPr>
              <a:lnSpc>
                <a:spcPct val="90000"/>
              </a:lnSpc>
            </a:pPr>
            <a:r>
              <a:rPr lang="en-US" sz="4300" b="1">
                <a:solidFill>
                  <a:srgbClr val="00B0F0"/>
                </a:solidFill>
                <a:latin typeface="Circe"/>
                <a:ea typeface="Calibri"/>
                <a:cs typeface="Calibri"/>
              </a:rPr>
              <a:t>HACKENSACK MERIDIAN HEALTH</a:t>
            </a:r>
            <a:endParaRPr lang="en-US" sz="4300" b="1" i="0">
              <a:latin typeface="Circe"/>
              <a:ea typeface="Trebuchet MS"/>
              <a:cs typeface="Trebuchet MS"/>
            </a:endParaRPr>
          </a:p>
        </p:txBody>
      </p:sp>
      <p:pic>
        <p:nvPicPr>
          <p:cNvPr id="11" name="Google Shape;29;p5">
            <a:extLst>
              <a:ext uri="{FF2B5EF4-FFF2-40B4-BE49-F238E27FC236}">
                <a16:creationId xmlns:a16="http://schemas.microsoft.com/office/drawing/2014/main" id="{31B00707-DD3C-CB77-3D86-40BD9DB1017F}"/>
              </a:ext>
            </a:extLst>
          </p:cNvPr>
          <p:cNvPicPr preferRelativeResize="0"/>
          <p:nvPr/>
        </p:nvPicPr>
        <p:blipFill rotWithShape="1">
          <a:blip r:embed="rId4">
            <a:alphaModFix/>
          </a:blip>
          <a:srcRect/>
          <a:stretch/>
        </p:blipFill>
        <p:spPr>
          <a:xfrm>
            <a:off x="9152799" y="258713"/>
            <a:ext cx="2694432" cy="885507"/>
          </a:xfrm>
          <a:prstGeom prst="rect">
            <a:avLst/>
          </a:prstGeom>
          <a:noFill/>
          <a:ln>
            <a:noFill/>
          </a:ln>
        </p:spPr>
      </p:pic>
      <p:pic>
        <p:nvPicPr>
          <p:cNvPr id="2" name="Picture 1" descr="A person in a blue suit&#10;&#10;AI-generated content may be incorrect.">
            <a:extLst>
              <a:ext uri="{FF2B5EF4-FFF2-40B4-BE49-F238E27FC236}">
                <a16:creationId xmlns:a16="http://schemas.microsoft.com/office/drawing/2014/main" id="{B1CAB957-5920-7CBE-D5FC-0C72A81FE3E1}"/>
              </a:ext>
            </a:extLst>
          </p:cNvPr>
          <p:cNvPicPr>
            <a:picLocks noChangeAspect="1"/>
          </p:cNvPicPr>
          <p:nvPr/>
        </p:nvPicPr>
        <p:blipFill>
          <a:blip r:embed="rId5"/>
          <a:stretch>
            <a:fillRect/>
          </a:stretch>
        </p:blipFill>
        <p:spPr>
          <a:xfrm>
            <a:off x="1113298" y="557565"/>
            <a:ext cx="2514600" cy="3314700"/>
          </a:xfrm>
          <a:prstGeom prst="rect">
            <a:avLst/>
          </a:prstGeom>
        </p:spPr>
      </p:pic>
    </p:spTree>
    <p:extLst>
      <p:ext uri="{BB962C8B-B14F-4D97-AF65-F5344CB8AC3E}">
        <p14:creationId xmlns:p14="http://schemas.microsoft.com/office/powerpoint/2010/main" val="3040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BEAA9-5159-411B-3F8B-E743A84315A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5A490C-69EB-DA7D-3213-279F51133136}"/>
              </a:ext>
            </a:extLst>
          </p:cNvPr>
          <p:cNvSpPr>
            <a:spLocks noGrp="1"/>
          </p:cNvSpPr>
          <p:nvPr>
            <p:ph type="sldNum" sz="quarter" idx="12"/>
          </p:nvPr>
        </p:nvSpPr>
        <p:spPr/>
        <p:txBody>
          <a:bodyPr/>
          <a:lstStyle/>
          <a:p>
            <a:fld id="{B6F15528-21DE-4FAA-801E-634DDDAF4B2B}" type="slidenum">
              <a:rPr lang="en-US" smtClean="0"/>
              <a:t>28</a:t>
            </a:fld>
            <a:endParaRPr lang="en-US"/>
          </a:p>
        </p:txBody>
      </p:sp>
      <p:pic>
        <p:nvPicPr>
          <p:cNvPr id="4" name="Picture 3">
            <a:extLst>
              <a:ext uri="{FF2B5EF4-FFF2-40B4-BE49-F238E27FC236}">
                <a16:creationId xmlns:a16="http://schemas.microsoft.com/office/drawing/2014/main" id="{73CA02AF-F007-8FA2-CDA3-72924DE6C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98F2D3C6-3D99-683B-C7B7-D061715677AF}"/>
              </a:ext>
            </a:extLst>
          </p:cNvPr>
          <p:cNvPicPr>
            <a:picLocks noChangeAspect="1"/>
          </p:cNvPicPr>
          <p:nvPr/>
        </p:nvPicPr>
        <p:blipFill>
          <a:blip r:embed="rId3"/>
          <a:srcRect/>
          <a:stretch/>
        </p:blipFill>
        <p:spPr>
          <a:xfrm>
            <a:off x="438288" y="5702617"/>
            <a:ext cx="1036843" cy="774383"/>
          </a:xfrm>
          <a:prstGeom prst="rect">
            <a:avLst/>
          </a:prstGeom>
        </p:spPr>
      </p:pic>
      <p:sp>
        <p:nvSpPr>
          <p:cNvPr id="9" name="Google Shape;27;p5">
            <a:extLst>
              <a:ext uri="{FF2B5EF4-FFF2-40B4-BE49-F238E27FC236}">
                <a16:creationId xmlns:a16="http://schemas.microsoft.com/office/drawing/2014/main" id="{993EEE84-F560-A052-8831-1F1C76BF12E6}"/>
              </a:ext>
            </a:extLst>
          </p:cNvPr>
          <p:cNvSpPr txBox="1"/>
          <p:nvPr/>
        </p:nvSpPr>
        <p:spPr>
          <a:xfrm>
            <a:off x="956953" y="599720"/>
            <a:ext cx="10515600" cy="1325563"/>
          </a:xfrm>
          <a:prstGeom prst="rect">
            <a:avLst/>
          </a:prstGeom>
          <a:noFill/>
          <a:ln>
            <a:noFill/>
          </a:ln>
        </p:spPr>
        <p:txBody>
          <a:bodyPr spcFirstLastPara="1" wrap="square" lIns="91425" tIns="45700" rIns="91425" bIns="45700" anchor="t" anchorCtr="0">
            <a:noAutofit/>
          </a:bodyPr>
          <a:lstStyle/>
          <a:p>
            <a:pPr>
              <a:lnSpc>
                <a:spcPct val="90000"/>
              </a:lnSpc>
            </a:pPr>
            <a:r>
              <a:rPr lang="en-US" sz="4000" b="1">
                <a:solidFill>
                  <a:srgbClr val="00B0F0"/>
                </a:solidFill>
                <a:latin typeface="Circe"/>
                <a:ea typeface="Trebuchet MS"/>
                <a:cs typeface="Trebuchet MS"/>
                <a:sym typeface="Trebuchet MS"/>
              </a:rPr>
              <a:t>GIFT PLANNING: </a:t>
            </a:r>
            <a:endParaRPr lang="en-US" sz="4000" b="1">
              <a:solidFill>
                <a:srgbClr val="000000"/>
              </a:solidFill>
              <a:latin typeface="Circe"/>
              <a:ea typeface="Trebuchet MS"/>
              <a:cs typeface="Trebuchet MS"/>
              <a:sym typeface="Trebuchet MS"/>
            </a:endParaRPr>
          </a:p>
          <a:p>
            <a:pPr>
              <a:lnSpc>
                <a:spcPct val="90000"/>
              </a:lnSpc>
            </a:pPr>
            <a:r>
              <a:rPr lang="en-US" sz="4000" b="1">
                <a:solidFill>
                  <a:srgbClr val="00B0F0"/>
                </a:solidFill>
                <a:latin typeface="Circe"/>
                <a:ea typeface="Trebuchet MS"/>
                <a:cs typeface="Trebuchet MS"/>
                <a:sym typeface="Trebuchet MS"/>
              </a:rPr>
              <a:t>STORIES OF IMPACT</a:t>
            </a:r>
            <a:endParaRPr lang="en-US" sz="4000" b="1" i="0">
              <a:latin typeface="Circe"/>
              <a:ea typeface="Trebuchet MS"/>
              <a:cs typeface="Trebuchet MS"/>
            </a:endParaRPr>
          </a:p>
        </p:txBody>
      </p:sp>
      <p:sp>
        <p:nvSpPr>
          <p:cNvPr id="10" name="Google Shape;28;p5">
            <a:extLst>
              <a:ext uri="{FF2B5EF4-FFF2-40B4-BE49-F238E27FC236}">
                <a16:creationId xmlns:a16="http://schemas.microsoft.com/office/drawing/2014/main" id="{A72AD29B-495B-DBF8-FAC8-C7707978BF31}"/>
              </a:ext>
            </a:extLst>
          </p:cNvPr>
          <p:cNvSpPr txBox="1"/>
          <p:nvPr/>
        </p:nvSpPr>
        <p:spPr>
          <a:xfrm>
            <a:off x="838200" y="2231503"/>
            <a:ext cx="10515600" cy="2308284"/>
          </a:xfrm>
          <a:prstGeom prst="rect">
            <a:avLst/>
          </a:prstGeom>
          <a:noFill/>
          <a:ln>
            <a:noFill/>
          </a:ln>
        </p:spPr>
        <p:txBody>
          <a:bodyPr spcFirstLastPara="1" wrap="square" lIns="91425" tIns="45700" rIns="91425" bIns="45700" anchor="t" anchorCtr="0">
            <a:spAutoFit/>
          </a:bodyPr>
          <a:lstStyle/>
          <a:p>
            <a:pPr>
              <a:lnSpc>
                <a:spcPct val="90000"/>
              </a:lnSpc>
              <a:buClr>
                <a:srgbClr val="00AEEF"/>
              </a:buClr>
              <a:buSzPts val="3200"/>
            </a:pPr>
            <a:r>
              <a:rPr lang="en-US" sz="4000" i="1">
                <a:solidFill>
                  <a:srgbClr val="002060"/>
                </a:solidFill>
                <a:latin typeface="Circe"/>
                <a:ea typeface="Trebuchet MS"/>
                <a:cs typeface="Trebuchet MS"/>
                <a:sym typeface="Trebuchet MS"/>
              </a:rPr>
              <a:t>Every gift tells a story.</a:t>
            </a:r>
            <a:endParaRPr lang="en-US" sz="4000" i="1">
              <a:solidFill>
                <a:srgbClr val="00AEEF"/>
              </a:solidFill>
              <a:latin typeface="Circe"/>
              <a:ea typeface="Trebuchet MS"/>
              <a:cs typeface="Trebuchet MS"/>
              <a:sym typeface="Trebuchet MS"/>
            </a:endParaRPr>
          </a:p>
          <a:p>
            <a:pPr>
              <a:lnSpc>
                <a:spcPct val="90000"/>
              </a:lnSpc>
              <a:buSzPts val="3200"/>
            </a:pPr>
            <a:endParaRPr lang="en-US" sz="4000" i="1">
              <a:solidFill>
                <a:srgbClr val="002060"/>
              </a:solidFill>
              <a:latin typeface="Circe"/>
              <a:ea typeface="Trebuchet MS"/>
              <a:cs typeface="Trebuchet MS"/>
              <a:sym typeface="Trebuchet MS"/>
            </a:endParaRPr>
          </a:p>
          <a:p>
            <a:pPr>
              <a:lnSpc>
                <a:spcPct val="90000"/>
              </a:lnSpc>
              <a:buSzPts val="3200"/>
            </a:pPr>
            <a:r>
              <a:rPr lang="en-US" sz="4000" i="1">
                <a:solidFill>
                  <a:srgbClr val="002060"/>
                </a:solidFill>
                <a:latin typeface="Circe"/>
                <a:ea typeface="Trebuchet MS"/>
                <a:cs typeface="Trebuchet MS"/>
                <a:sym typeface="Trebuchet MS"/>
              </a:rPr>
              <a:t>Once upon a time, there was a donor who loved their local hospital… </a:t>
            </a:r>
            <a:endParaRPr sz="4000" i="1">
              <a:solidFill>
                <a:srgbClr val="00AEEF"/>
              </a:solidFill>
              <a:latin typeface="Circe"/>
              <a:ea typeface="Trebuchet MS"/>
              <a:cs typeface="Trebuchet MS"/>
            </a:endParaRPr>
          </a:p>
        </p:txBody>
      </p:sp>
      <p:pic>
        <p:nvPicPr>
          <p:cNvPr id="11" name="Google Shape;29;p5">
            <a:extLst>
              <a:ext uri="{FF2B5EF4-FFF2-40B4-BE49-F238E27FC236}">
                <a16:creationId xmlns:a16="http://schemas.microsoft.com/office/drawing/2014/main" id="{0F7BDF94-F17E-A0FD-ED82-5592479865B6}"/>
              </a:ext>
            </a:extLst>
          </p:cNvPr>
          <p:cNvPicPr preferRelativeResize="0"/>
          <p:nvPr/>
        </p:nvPicPr>
        <p:blipFill rotWithShape="1">
          <a:blip r:embed="rId4">
            <a:alphaModFix/>
          </a:blip>
          <a:srcRect/>
          <a:stretch/>
        </p:blipFill>
        <p:spPr>
          <a:xfrm>
            <a:off x="9152799" y="258713"/>
            <a:ext cx="2694432" cy="885507"/>
          </a:xfrm>
          <a:prstGeom prst="rect">
            <a:avLst/>
          </a:prstGeom>
          <a:noFill/>
          <a:ln>
            <a:noFill/>
          </a:ln>
        </p:spPr>
      </p:pic>
    </p:spTree>
    <p:extLst>
      <p:ext uri="{BB962C8B-B14F-4D97-AF65-F5344CB8AC3E}">
        <p14:creationId xmlns:p14="http://schemas.microsoft.com/office/powerpoint/2010/main" val="1763988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06AF-7D84-E39C-92AE-C8B014C2E01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BDEBBD-EE22-B220-4D70-41D8A023AB01}"/>
              </a:ext>
            </a:extLst>
          </p:cNvPr>
          <p:cNvSpPr>
            <a:spLocks noGrp="1"/>
          </p:cNvSpPr>
          <p:nvPr>
            <p:ph type="sldNum" sz="quarter" idx="12"/>
          </p:nvPr>
        </p:nvSpPr>
        <p:spPr/>
        <p:txBody>
          <a:bodyPr/>
          <a:lstStyle/>
          <a:p>
            <a:fld id="{B6F15528-21DE-4FAA-801E-634DDDAF4B2B}" type="slidenum">
              <a:rPr lang="en-US" smtClean="0"/>
              <a:t>29</a:t>
            </a:fld>
            <a:endParaRPr lang="en-US"/>
          </a:p>
        </p:txBody>
      </p:sp>
      <p:pic>
        <p:nvPicPr>
          <p:cNvPr id="4" name="Picture 3">
            <a:extLst>
              <a:ext uri="{FF2B5EF4-FFF2-40B4-BE49-F238E27FC236}">
                <a16:creationId xmlns:a16="http://schemas.microsoft.com/office/drawing/2014/main" id="{6B7DE896-9961-77F5-83D1-1B72B1F44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9E7484A4-6126-A728-FF62-B6CCB9DB0016}"/>
              </a:ext>
            </a:extLst>
          </p:cNvPr>
          <p:cNvPicPr>
            <a:picLocks noChangeAspect="1"/>
          </p:cNvPicPr>
          <p:nvPr/>
        </p:nvPicPr>
        <p:blipFill>
          <a:blip r:embed="rId3"/>
          <a:srcRect/>
          <a:stretch/>
        </p:blipFill>
        <p:spPr>
          <a:xfrm>
            <a:off x="438288" y="5702617"/>
            <a:ext cx="1036843" cy="774383"/>
          </a:xfrm>
          <a:prstGeom prst="rect">
            <a:avLst/>
          </a:prstGeom>
        </p:spPr>
      </p:pic>
      <p:pic>
        <p:nvPicPr>
          <p:cNvPr id="11" name="Google Shape;29;p5">
            <a:extLst>
              <a:ext uri="{FF2B5EF4-FFF2-40B4-BE49-F238E27FC236}">
                <a16:creationId xmlns:a16="http://schemas.microsoft.com/office/drawing/2014/main" id="{881ECC9C-5658-F8BD-FEF6-CA82561628A7}"/>
              </a:ext>
            </a:extLst>
          </p:cNvPr>
          <p:cNvPicPr preferRelativeResize="0"/>
          <p:nvPr/>
        </p:nvPicPr>
        <p:blipFill rotWithShape="1">
          <a:blip r:embed="rId4">
            <a:alphaModFix/>
          </a:blip>
          <a:srcRect/>
          <a:stretch/>
        </p:blipFill>
        <p:spPr>
          <a:xfrm>
            <a:off x="9615312" y="1026627"/>
            <a:ext cx="2191699" cy="720287"/>
          </a:xfrm>
          <a:prstGeom prst="rect">
            <a:avLst/>
          </a:prstGeom>
          <a:noFill/>
          <a:ln>
            <a:noFill/>
          </a:ln>
        </p:spPr>
      </p:pic>
      <p:sp>
        <p:nvSpPr>
          <p:cNvPr id="6" name="Google Shape;38;p6">
            <a:extLst>
              <a:ext uri="{FF2B5EF4-FFF2-40B4-BE49-F238E27FC236}">
                <a16:creationId xmlns:a16="http://schemas.microsoft.com/office/drawing/2014/main" id="{57B0DA4C-6749-9466-6274-9B0495560497}"/>
              </a:ext>
            </a:extLst>
          </p:cNvPr>
          <p:cNvSpPr txBox="1"/>
          <p:nvPr/>
        </p:nvSpPr>
        <p:spPr>
          <a:xfrm>
            <a:off x="961570" y="2177850"/>
            <a:ext cx="7530529" cy="35205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200" b="1">
                <a:solidFill>
                  <a:srgbClr val="00AEEF"/>
                </a:solidFill>
                <a:latin typeface="Circe"/>
                <a:ea typeface="Trebuchet MS"/>
                <a:cs typeface="Trebuchet MS"/>
                <a:sym typeface="Trebuchet MS"/>
              </a:rPr>
              <a:t>Main Character: Janice Mitchell Vassar</a:t>
            </a:r>
            <a:endParaRPr sz="2200">
              <a:solidFill>
                <a:schemeClr val="dk1"/>
              </a:solidFill>
              <a:latin typeface="Circe"/>
              <a:ea typeface="Trebuchet MS"/>
              <a:cs typeface="Trebuchet MS"/>
              <a:sym typeface="Trebuchet MS"/>
            </a:endParaRPr>
          </a:p>
          <a:p>
            <a:pPr marL="0" lvl="0" indent="0" algn="l" rtl="0">
              <a:lnSpc>
                <a:spcPct val="115000"/>
              </a:lnSpc>
              <a:spcBef>
                <a:spcPts val="0"/>
              </a:spcBef>
              <a:spcAft>
                <a:spcPts val="0"/>
              </a:spcAft>
              <a:buNone/>
            </a:pPr>
            <a:endParaRPr sz="2200">
              <a:solidFill>
                <a:srgbClr val="252F6B"/>
              </a:solidFill>
              <a:latin typeface="Circe"/>
              <a:ea typeface="Trebuchet MS"/>
              <a:cs typeface="Trebuchet MS"/>
              <a:sym typeface="Trebuchet MS"/>
            </a:endParaRPr>
          </a:p>
          <a:p>
            <a:pPr marL="295275" lvl="0" indent="-358775" algn="just" rtl="0">
              <a:lnSpc>
                <a:spcPct val="115000"/>
              </a:lnSpc>
              <a:spcBef>
                <a:spcPts val="0"/>
              </a:spcBef>
              <a:spcAft>
                <a:spcPts val="0"/>
              </a:spcAft>
              <a:buClr>
                <a:srgbClr val="00AEEF"/>
              </a:buClr>
              <a:buSzPts val="2800"/>
              <a:buFont typeface="Calibri"/>
              <a:buChar char="▪"/>
            </a:pPr>
            <a:r>
              <a:rPr lang="en-US" sz="2200" b="1">
                <a:solidFill>
                  <a:srgbClr val="002060"/>
                </a:solidFill>
                <a:latin typeface="Circe"/>
                <a:ea typeface="Dancing Script"/>
                <a:cs typeface="Dancing Script"/>
                <a:sym typeface="Dancing Script"/>
              </a:rPr>
              <a:t>“An extraordinary woman who honored her family’s legacy of philanthropy…through so many kind deeds and good works of her own. Her personal legacy will be strongly tied to the phenomenal changes and bright future at Bayshore Community Hospital.”</a:t>
            </a:r>
            <a:r>
              <a:rPr lang="en-US" sz="2200" b="1">
                <a:solidFill>
                  <a:srgbClr val="002060"/>
                </a:solidFill>
                <a:latin typeface="Circe"/>
                <a:ea typeface="Trebuchet MS"/>
                <a:cs typeface="Trebuchet MS"/>
                <a:sym typeface="Trebuchet MS"/>
              </a:rPr>
              <a:t> ~ </a:t>
            </a:r>
            <a:r>
              <a:rPr lang="en-US" sz="2200">
                <a:solidFill>
                  <a:srgbClr val="002060"/>
                </a:solidFill>
                <a:latin typeface="Circe"/>
                <a:ea typeface="Trebuchet MS"/>
                <a:cs typeface="Trebuchet MS"/>
                <a:sym typeface="Trebuchet MS"/>
              </a:rPr>
              <a:t>John K. Lloyd, former CEO Meridian Health</a:t>
            </a:r>
            <a:r>
              <a:rPr lang="en-US" sz="2200" b="1">
                <a:solidFill>
                  <a:srgbClr val="002060"/>
                </a:solidFill>
                <a:latin typeface="Circe"/>
                <a:ea typeface="Dancing Script"/>
                <a:cs typeface="Dancing Script"/>
                <a:sym typeface="Dancing Script"/>
              </a:rPr>
              <a:t> </a:t>
            </a:r>
            <a:r>
              <a:rPr lang="en-US" sz="2200" b="1">
                <a:solidFill>
                  <a:srgbClr val="00AEEF"/>
                </a:solidFill>
                <a:latin typeface="Circe"/>
                <a:ea typeface="Dancing Script"/>
                <a:cs typeface="Dancing Script"/>
                <a:sym typeface="Dancing Script"/>
              </a:rPr>
              <a:t>   </a:t>
            </a:r>
            <a:r>
              <a:rPr lang="en-US" sz="2200" b="1">
                <a:solidFill>
                  <a:srgbClr val="252F6B"/>
                </a:solidFill>
                <a:latin typeface="Circe"/>
                <a:ea typeface="Dancing Script"/>
                <a:cs typeface="Dancing Script"/>
                <a:sym typeface="Dancing Script"/>
              </a:rPr>
              <a:t>   </a:t>
            </a:r>
            <a:r>
              <a:rPr lang="en-US" sz="2200">
                <a:solidFill>
                  <a:srgbClr val="252F6B"/>
                </a:solidFill>
                <a:latin typeface="Circe"/>
                <a:ea typeface="Calibri"/>
                <a:cs typeface="Calibri"/>
                <a:sym typeface="Calibri"/>
              </a:rPr>
              <a:t>                   </a:t>
            </a:r>
            <a:endParaRPr sz="2200">
              <a:solidFill>
                <a:srgbClr val="00AEEF"/>
              </a:solidFill>
              <a:latin typeface="Circe"/>
              <a:ea typeface="Trebuchet MS"/>
              <a:cs typeface="Trebuchet MS"/>
              <a:sym typeface="Trebuchet MS"/>
            </a:endParaRPr>
          </a:p>
        </p:txBody>
      </p:sp>
      <p:pic>
        <p:nvPicPr>
          <p:cNvPr id="7" name="Google Shape;39;p6">
            <a:extLst>
              <a:ext uri="{FF2B5EF4-FFF2-40B4-BE49-F238E27FC236}">
                <a16:creationId xmlns:a16="http://schemas.microsoft.com/office/drawing/2014/main" id="{FCD64525-B063-7638-5CD2-460F4A804D58}"/>
              </a:ext>
            </a:extLst>
          </p:cNvPr>
          <p:cNvPicPr preferRelativeResize="0"/>
          <p:nvPr/>
        </p:nvPicPr>
        <p:blipFill rotWithShape="1">
          <a:blip r:embed="rId5">
            <a:alphaModFix/>
          </a:blip>
          <a:srcRect t="3044"/>
          <a:stretch/>
        </p:blipFill>
        <p:spPr>
          <a:xfrm>
            <a:off x="8619561" y="2180332"/>
            <a:ext cx="2565951" cy="3269249"/>
          </a:xfrm>
          <a:prstGeom prst="rect">
            <a:avLst/>
          </a:prstGeom>
          <a:noFill/>
          <a:ln>
            <a:noFill/>
          </a:ln>
        </p:spPr>
      </p:pic>
      <p:sp>
        <p:nvSpPr>
          <p:cNvPr id="8" name="Google Shape;35;p6">
            <a:extLst>
              <a:ext uri="{FF2B5EF4-FFF2-40B4-BE49-F238E27FC236}">
                <a16:creationId xmlns:a16="http://schemas.microsoft.com/office/drawing/2014/main" id="{62A5972F-C074-66A5-28F2-FCE865966559}"/>
              </a:ext>
            </a:extLst>
          </p:cNvPr>
          <p:cNvSpPr txBox="1"/>
          <p:nvPr/>
        </p:nvSpPr>
        <p:spPr>
          <a:xfrm>
            <a:off x="838199" y="394366"/>
            <a:ext cx="10679700" cy="51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AEEF"/>
              </a:buClr>
              <a:buSzPts val="3200"/>
              <a:buFont typeface="Trebuchet MS"/>
              <a:buNone/>
            </a:pPr>
            <a:r>
              <a:rPr lang="en-US" sz="4300" b="1">
                <a:solidFill>
                  <a:srgbClr val="00AEEF"/>
                </a:solidFill>
                <a:latin typeface="Circe"/>
                <a:ea typeface="Trebuchet MS"/>
                <a:cs typeface="Trebuchet MS"/>
                <a:sym typeface="Trebuchet MS"/>
              </a:rPr>
              <a:t>CHAPTER 1: </a:t>
            </a:r>
            <a:r>
              <a:rPr lang="en-US" sz="4300" b="1">
                <a:solidFill>
                  <a:srgbClr val="002060"/>
                </a:solidFill>
                <a:latin typeface="Circe"/>
                <a:ea typeface="Trebuchet MS"/>
                <a:cs typeface="Trebuchet MS"/>
                <a:sym typeface="Trebuchet MS"/>
              </a:rPr>
              <a:t>A Vision to Impact Vision (Literally!) in her Community</a:t>
            </a:r>
            <a:endParaRPr lang="en-US" sz="4300" b="1">
              <a:solidFill>
                <a:srgbClr val="002060"/>
              </a:solidFill>
              <a:latin typeface="Circe"/>
            </a:endParaRPr>
          </a:p>
        </p:txBody>
      </p:sp>
    </p:spTree>
    <p:extLst>
      <p:ext uri="{BB962C8B-B14F-4D97-AF65-F5344CB8AC3E}">
        <p14:creationId xmlns:p14="http://schemas.microsoft.com/office/powerpoint/2010/main" val="99023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45B29-E27C-1DE3-5A90-0DBABD2BB0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EE7CCCA-9C4C-E71A-3D04-4563211B6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A52D08C9-6160-E22C-12D4-AF0162907870}"/>
              </a:ext>
            </a:extLst>
          </p:cNvPr>
          <p:cNvPicPr>
            <a:picLocks noChangeAspect="1"/>
          </p:cNvPicPr>
          <p:nvPr/>
        </p:nvPicPr>
        <p:blipFill>
          <a:blip r:embed="rId3"/>
          <a:srcRect/>
          <a:stretch/>
        </p:blipFill>
        <p:spPr>
          <a:xfrm>
            <a:off x="438288" y="5702617"/>
            <a:ext cx="1036843" cy="774383"/>
          </a:xfrm>
          <a:prstGeom prst="rect">
            <a:avLst/>
          </a:prstGeom>
        </p:spPr>
      </p:pic>
      <p:pic>
        <p:nvPicPr>
          <p:cNvPr id="6" name="object 23">
            <a:extLst>
              <a:ext uri="{FF2B5EF4-FFF2-40B4-BE49-F238E27FC236}">
                <a16:creationId xmlns:a16="http://schemas.microsoft.com/office/drawing/2014/main" id="{3A2209C1-107E-B679-08D9-704FE0AF7E49}"/>
              </a:ext>
            </a:extLst>
          </p:cNvPr>
          <p:cNvPicPr/>
          <p:nvPr/>
        </p:nvPicPr>
        <p:blipFill>
          <a:blip r:embed="rId4" cstate="print"/>
          <a:stretch>
            <a:fillRect/>
          </a:stretch>
        </p:blipFill>
        <p:spPr>
          <a:xfrm>
            <a:off x="9754193" y="528140"/>
            <a:ext cx="2180279" cy="649817"/>
          </a:xfrm>
          <a:prstGeom prst="rect">
            <a:avLst/>
          </a:prstGeom>
        </p:spPr>
      </p:pic>
      <p:sp>
        <p:nvSpPr>
          <p:cNvPr id="8" name="Google Shape;27;p5">
            <a:extLst>
              <a:ext uri="{FF2B5EF4-FFF2-40B4-BE49-F238E27FC236}">
                <a16:creationId xmlns:a16="http://schemas.microsoft.com/office/drawing/2014/main" id="{8C085E31-C3AD-DAD6-DA6F-E66B33CA5C29}"/>
              </a:ext>
            </a:extLst>
          </p:cNvPr>
          <p:cNvSpPr txBox="1"/>
          <p:nvPr/>
        </p:nvSpPr>
        <p:spPr>
          <a:xfrm>
            <a:off x="958784" y="3957178"/>
            <a:ext cx="10515600" cy="1325563"/>
          </a:xfrm>
          <a:prstGeom prst="rect">
            <a:avLst/>
          </a:prstGeom>
          <a:noFill/>
          <a:ln>
            <a:noFill/>
          </a:ln>
        </p:spPr>
        <p:txBody>
          <a:bodyPr spcFirstLastPara="1" wrap="square" lIns="91425" tIns="45700" rIns="91425" bIns="45700" anchor="t" anchorCtr="0">
            <a:noAutofit/>
          </a:bodyPr>
          <a:lstStyle/>
          <a:p>
            <a:pPr>
              <a:lnSpc>
                <a:spcPct val="90000"/>
              </a:lnSpc>
            </a:pPr>
            <a:r>
              <a:rPr lang="en-US" sz="4300" b="1">
                <a:solidFill>
                  <a:srgbClr val="00B0F0"/>
                </a:solidFill>
                <a:latin typeface="Circe"/>
                <a:ea typeface="Calibri"/>
                <a:cs typeface="Calibri"/>
              </a:rPr>
              <a:t>SAM YOUNG, DIRECTOR OF GIFT PLANNING</a:t>
            </a:r>
            <a:endParaRPr lang="en-US" sz="4300" b="1">
              <a:solidFill>
                <a:srgbClr val="000000"/>
              </a:solidFill>
              <a:latin typeface="Circe"/>
              <a:ea typeface="Calibri"/>
              <a:cs typeface="Calibri"/>
            </a:endParaRPr>
          </a:p>
          <a:p>
            <a:pPr>
              <a:lnSpc>
                <a:spcPct val="90000"/>
              </a:lnSpc>
            </a:pPr>
            <a:r>
              <a:rPr lang="en-US" sz="4300" b="1">
                <a:solidFill>
                  <a:srgbClr val="00B0F0"/>
                </a:solidFill>
                <a:latin typeface="Circe"/>
                <a:ea typeface="Calibri"/>
                <a:cs typeface="Calibri"/>
              </a:rPr>
              <a:t>UNIVERSITY OF PENNSYLVANIA </a:t>
            </a:r>
            <a:endParaRPr lang="en-US" sz="4300" b="1" i="0">
              <a:latin typeface="Circe"/>
              <a:ea typeface="Trebuchet MS"/>
              <a:cs typeface="Trebuchet MS"/>
            </a:endParaRPr>
          </a:p>
        </p:txBody>
      </p:sp>
      <p:pic>
        <p:nvPicPr>
          <p:cNvPr id="13" name="Picture 12" descr="A person in a suit smiling&#10;&#10;AI-generated content may be incorrect.">
            <a:extLst>
              <a:ext uri="{FF2B5EF4-FFF2-40B4-BE49-F238E27FC236}">
                <a16:creationId xmlns:a16="http://schemas.microsoft.com/office/drawing/2014/main" id="{0C82AB80-0B98-E59F-9FE3-16529C44D317}"/>
              </a:ext>
            </a:extLst>
          </p:cNvPr>
          <p:cNvPicPr>
            <a:picLocks noChangeAspect="1"/>
          </p:cNvPicPr>
          <p:nvPr/>
        </p:nvPicPr>
        <p:blipFill>
          <a:blip r:embed="rId5"/>
          <a:stretch>
            <a:fillRect/>
          </a:stretch>
        </p:blipFill>
        <p:spPr>
          <a:xfrm>
            <a:off x="1056979" y="381000"/>
            <a:ext cx="2339517" cy="3318039"/>
          </a:xfrm>
          <a:prstGeom prst="rect">
            <a:avLst/>
          </a:prstGeom>
        </p:spPr>
      </p:pic>
    </p:spTree>
    <p:extLst>
      <p:ext uri="{BB962C8B-B14F-4D97-AF65-F5344CB8AC3E}">
        <p14:creationId xmlns:p14="http://schemas.microsoft.com/office/powerpoint/2010/main" val="1155894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48B95-C975-46CB-622E-AB63249FE2C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57022A-256E-0F75-7C5F-9AEB0CDA959B}"/>
              </a:ext>
            </a:extLst>
          </p:cNvPr>
          <p:cNvSpPr>
            <a:spLocks noGrp="1"/>
          </p:cNvSpPr>
          <p:nvPr>
            <p:ph type="sldNum" sz="quarter" idx="12"/>
          </p:nvPr>
        </p:nvSpPr>
        <p:spPr/>
        <p:txBody>
          <a:bodyPr/>
          <a:lstStyle/>
          <a:p>
            <a:fld id="{B6F15528-21DE-4FAA-801E-634DDDAF4B2B}" type="slidenum">
              <a:rPr lang="en-US" smtClean="0"/>
              <a:t>30</a:t>
            </a:fld>
            <a:endParaRPr lang="en-US"/>
          </a:p>
        </p:txBody>
      </p:sp>
      <p:pic>
        <p:nvPicPr>
          <p:cNvPr id="4" name="Picture 3">
            <a:extLst>
              <a:ext uri="{FF2B5EF4-FFF2-40B4-BE49-F238E27FC236}">
                <a16:creationId xmlns:a16="http://schemas.microsoft.com/office/drawing/2014/main" id="{FD689FC3-220B-407A-AE30-0CBFDCABC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04F15AEF-33F3-3C0E-D662-4CF2D3531C31}"/>
              </a:ext>
            </a:extLst>
          </p:cNvPr>
          <p:cNvPicPr>
            <a:picLocks noChangeAspect="1"/>
          </p:cNvPicPr>
          <p:nvPr/>
        </p:nvPicPr>
        <p:blipFill>
          <a:blip r:embed="rId3"/>
          <a:srcRect/>
          <a:stretch/>
        </p:blipFill>
        <p:spPr>
          <a:xfrm>
            <a:off x="438288" y="5702617"/>
            <a:ext cx="1036843" cy="774383"/>
          </a:xfrm>
          <a:prstGeom prst="rect">
            <a:avLst/>
          </a:prstGeom>
        </p:spPr>
      </p:pic>
      <p:pic>
        <p:nvPicPr>
          <p:cNvPr id="11" name="Google Shape;29;p5">
            <a:extLst>
              <a:ext uri="{FF2B5EF4-FFF2-40B4-BE49-F238E27FC236}">
                <a16:creationId xmlns:a16="http://schemas.microsoft.com/office/drawing/2014/main" id="{7A82AFE0-2C29-0793-1BF1-E9FC490B32EF}"/>
              </a:ext>
            </a:extLst>
          </p:cNvPr>
          <p:cNvPicPr preferRelativeResize="0"/>
          <p:nvPr/>
        </p:nvPicPr>
        <p:blipFill rotWithShape="1">
          <a:blip r:embed="rId4">
            <a:alphaModFix/>
          </a:blip>
          <a:srcRect/>
          <a:stretch/>
        </p:blipFill>
        <p:spPr>
          <a:xfrm>
            <a:off x="9615312" y="1026627"/>
            <a:ext cx="2191699" cy="720287"/>
          </a:xfrm>
          <a:prstGeom prst="rect">
            <a:avLst/>
          </a:prstGeom>
          <a:noFill/>
          <a:ln>
            <a:noFill/>
          </a:ln>
        </p:spPr>
      </p:pic>
      <p:sp>
        <p:nvSpPr>
          <p:cNvPr id="2" name="Google Shape;35;p6">
            <a:extLst>
              <a:ext uri="{FF2B5EF4-FFF2-40B4-BE49-F238E27FC236}">
                <a16:creationId xmlns:a16="http://schemas.microsoft.com/office/drawing/2014/main" id="{47F06146-92A3-ADC7-F5C9-4689DD4E767D}"/>
              </a:ext>
            </a:extLst>
          </p:cNvPr>
          <p:cNvSpPr txBox="1"/>
          <p:nvPr/>
        </p:nvSpPr>
        <p:spPr>
          <a:xfrm>
            <a:off x="838199" y="394366"/>
            <a:ext cx="10679700" cy="51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AEEF"/>
              </a:buClr>
              <a:buSzPts val="3200"/>
              <a:buFont typeface="Trebuchet MS"/>
              <a:buNone/>
            </a:pPr>
            <a:r>
              <a:rPr lang="en-US" sz="4300" b="1">
                <a:solidFill>
                  <a:srgbClr val="00AEEF"/>
                </a:solidFill>
                <a:latin typeface="Circe"/>
                <a:ea typeface="Trebuchet MS"/>
                <a:cs typeface="Trebuchet MS"/>
                <a:sym typeface="Trebuchet MS"/>
              </a:rPr>
              <a:t>CHAPTER 1: </a:t>
            </a:r>
            <a:r>
              <a:rPr lang="en-US" sz="4300" b="1">
                <a:solidFill>
                  <a:srgbClr val="002060"/>
                </a:solidFill>
                <a:latin typeface="Circe"/>
                <a:ea typeface="Trebuchet MS"/>
                <a:cs typeface="Trebuchet MS"/>
                <a:sym typeface="Trebuchet MS"/>
              </a:rPr>
              <a:t>A Vision to Impact Vision (Literally!) in her Community</a:t>
            </a:r>
            <a:endParaRPr lang="en-US" sz="4300" b="1">
              <a:solidFill>
                <a:srgbClr val="002060"/>
              </a:solidFill>
              <a:latin typeface="Circe"/>
            </a:endParaRPr>
          </a:p>
        </p:txBody>
      </p:sp>
      <p:sp>
        <p:nvSpPr>
          <p:cNvPr id="6" name="Google Shape;38;p6">
            <a:extLst>
              <a:ext uri="{FF2B5EF4-FFF2-40B4-BE49-F238E27FC236}">
                <a16:creationId xmlns:a16="http://schemas.microsoft.com/office/drawing/2014/main" id="{4C98017D-7505-C5B4-29EA-24FDDB4326A8}"/>
              </a:ext>
            </a:extLst>
          </p:cNvPr>
          <p:cNvSpPr txBox="1"/>
          <p:nvPr/>
        </p:nvSpPr>
        <p:spPr>
          <a:xfrm>
            <a:off x="838199" y="1766675"/>
            <a:ext cx="7653900" cy="3106844"/>
          </a:xfrm>
          <a:prstGeom prst="rect">
            <a:avLst/>
          </a:prstGeom>
          <a:noFill/>
          <a:ln>
            <a:noFill/>
          </a:ln>
        </p:spPr>
        <p:txBody>
          <a:bodyPr spcFirstLastPara="1" wrap="square" lIns="91425" tIns="45700" rIns="91425" bIns="45700" anchor="t" anchorCtr="0">
            <a:noAutofit/>
          </a:bodyPr>
          <a:lstStyle/>
          <a:p>
            <a:pPr lvl="0" algn="l" rtl="0">
              <a:spcBef>
                <a:spcPts val="0"/>
              </a:spcBef>
              <a:spcAft>
                <a:spcPts val="0"/>
              </a:spcAft>
            </a:pPr>
            <a:r>
              <a:rPr lang="en-US" sz="2200" b="1">
                <a:solidFill>
                  <a:srgbClr val="00AEEF"/>
                </a:solidFill>
                <a:latin typeface="Circe"/>
                <a:ea typeface="Trebuchet MS"/>
                <a:cs typeface="Trebuchet MS"/>
                <a:sym typeface="Trebuchet MS"/>
              </a:rPr>
              <a:t>Supporting Characters: </a:t>
            </a:r>
            <a:endParaRPr lang="en-US" sz="2200">
              <a:solidFill>
                <a:schemeClr val="dk1"/>
              </a:solidFill>
              <a:latin typeface="Circe"/>
              <a:ea typeface="Trebuchet MS"/>
              <a:cs typeface="Trebuchet MS"/>
              <a:sym typeface="Trebuchet MS"/>
            </a:endParaRPr>
          </a:p>
          <a:p>
            <a:pPr marL="466725" indent="-171450">
              <a:lnSpc>
                <a:spcPct val="114999"/>
              </a:lnSpc>
              <a:buFont typeface="Arial" panose="020B0604020202020204" pitchFamily="34" charset="0"/>
              <a:buChar char="•"/>
            </a:pPr>
            <a:endParaRPr lang="en-US" sz="2200" b="1">
              <a:solidFill>
                <a:srgbClr val="00B8E4"/>
              </a:solidFill>
              <a:latin typeface="Circe"/>
              <a:ea typeface="Calibri"/>
              <a:cs typeface="Calibri"/>
              <a:sym typeface="Trebuchet MS"/>
            </a:endParaRPr>
          </a:p>
          <a:p>
            <a:pPr marL="342900" marR="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Hospital nursing team and staff</a:t>
            </a:r>
            <a:endParaRPr lang="en-US" sz="2200">
              <a:solidFill>
                <a:srgbClr val="002072"/>
              </a:solidFill>
              <a:latin typeface="Circe"/>
              <a:ea typeface="Trebuchet MS"/>
              <a:cs typeface="Trebuchet MS"/>
            </a:endParaRPr>
          </a:p>
          <a:p>
            <a:pPr marL="342900" marR="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Hospital leadership</a:t>
            </a:r>
          </a:p>
          <a:p>
            <a:pPr marL="342900" marR="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Attorney of record </a:t>
            </a:r>
          </a:p>
          <a:p>
            <a:pPr marL="342900" marR="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Executor</a:t>
            </a:r>
          </a:p>
          <a:p>
            <a:pPr marL="342900" indent="-342900">
              <a:lnSpc>
                <a:spcPct val="115000"/>
              </a:lnSpc>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Former board member who is also </a:t>
            </a:r>
          </a:p>
          <a:p>
            <a:pPr>
              <a:lnSpc>
                <a:spcPct val="114999"/>
              </a:lnSpc>
              <a:buClr>
                <a:srgbClr val="00AEEF"/>
              </a:buClr>
              <a:buSzPts val="2600"/>
            </a:pPr>
            <a:r>
              <a:rPr lang="en-US" sz="2200">
                <a:solidFill>
                  <a:srgbClr val="002072"/>
                </a:solidFill>
                <a:latin typeface="Circe"/>
                <a:ea typeface="Trebuchet MS"/>
                <a:cs typeface="Trebuchet MS"/>
                <a:sym typeface="Trebuchet MS"/>
              </a:rPr>
              <a:t> an estate planning attorney</a:t>
            </a:r>
            <a:endParaRPr lang="en-US">
              <a:solidFill>
                <a:srgbClr val="000000"/>
              </a:solidFill>
              <a:latin typeface="Calibri" panose="020F0502020204030204"/>
              <a:ea typeface="Calibri" panose="020F0502020204030204"/>
              <a:cs typeface="Calibri" panose="020F0502020204030204"/>
            </a:endParaRPr>
          </a:p>
          <a:p>
            <a:pPr marL="342900" marR="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HMH Foundation</a:t>
            </a:r>
          </a:p>
          <a:p>
            <a:pPr marL="342900" marR="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Office of Gift Planning</a:t>
            </a:r>
          </a:p>
        </p:txBody>
      </p:sp>
      <p:pic>
        <p:nvPicPr>
          <p:cNvPr id="8" name="Google Shape;48;p7">
            <a:extLst>
              <a:ext uri="{FF2B5EF4-FFF2-40B4-BE49-F238E27FC236}">
                <a16:creationId xmlns:a16="http://schemas.microsoft.com/office/drawing/2014/main" id="{D671365C-6FB5-C3EC-9B77-08F1DAD0A4D4}"/>
              </a:ext>
            </a:extLst>
          </p:cNvPr>
          <p:cNvPicPr preferRelativeResize="0"/>
          <p:nvPr/>
        </p:nvPicPr>
        <p:blipFill rotWithShape="1">
          <a:blip r:embed="rId5">
            <a:alphaModFix/>
          </a:blip>
          <a:srcRect r="4625" b="9901"/>
          <a:stretch/>
        </p:blipFill>
        <p:spPr>
          <a:xfrm>
            <a:off x="6240171" y="2224278"/>
            <a:ext cx="4031871" cy="2652189"/>
          </a:xfrm>
          <a:prstGeom prst="rect">
            <a:avLst/>
          </a:prstGeom>
          <a:noFill/>
          <a:ln>
            <a:noFill/>
          </a:ln>
        </p:spPr>
      </p:pic>
    </p:spTree>
    <p:extLst>
      <p:ext uri="{BB962C8B-B14F-4D97-AF65-F5344CB8AC3E}">
        <p14:creationId xmlns:p14="http://schemas.microsoft.com/office/powerpoint/2010/main" val="366646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242F4-E7E5-60DA-B2BB-7E5A500AB77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F47FFF-85B7-AF48-0B37-52E2B24EC923}"/>
              </a:ext>
            </a:extLst>
          </p:cNvPr>
          <p:cNvSpPr>
            <a:spLocks noGrp="1"/>
          </p:cNvSpPr>
          <p:nvPr>
            <p:ph type="sldNum" sz="quarter" idx="12"/>
          </p:nvPr>
        </p:nvSpPr>
        <p:spPr/>
        <p:txBody>
          <a:bodyPr/>
          <a:lstStyle/>
          <a:p>
            <a:fld id="{B6F15528-21DE-4FAA-801E-634DDDAF4B2B}" type="slidenum">
              <a:rPr lang="en-US" smtClean="0"/>
              <a:t>31</a:t>
            </a:fld>
            <a:endParaRPr lang="en-US"/>
          </a:p>
        </p:txBody>
      </p:sp>
      <p:pic>
        <p:nvPicPr>
          <p:cNvPr id="4" name="Picture 3">
            <a:extLst>
              <a:ext uri="{FF2B5EF4-FFF2-40B4-BE49-F238E27FC236}">
                <a16:creationId xmlns:a16="http://schemas.microsoft.com/office/drawing/2014/main" id="{74F542DF-FA2A-9777-4466-E99ADD741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3F532233-6649-8987-BFA7-FEEA87DDD778}"/>
              </a:ext>
            </a:extLst>
          </p:cNvPr>
          <p:cNvPicPr>
            <a:picLocks noChangeAspect="1"/>
          </p:cNvPicPr>
          <p:nvPr/>
        </p:nvPicPr>
        <p:blipFill>
          <a:blip r:embed="rId3"/>
          <a:srcRect/>
          <a:stretch/>
        </p:blipFill>
        <p:spPr>
          <a:xfrm>
            <a:off x="438288" y="5702617"/>
            <a:ext cx="1036843" cy="774383"/>
          </a:xfrm>
          <a:prstGeom prst="rect">
            <a:avLst/>
          </a:prstGeom>
        </p:spPr>
      </p:pic>
      <p:pic>
        <p:nvPicPr>
          <p:cNvPr id="11" name="Google Shape;29;p5">
            <a:extLst>
              <a:ext uri="{FF2B5EF4-FFF2-40B4-BE49-F238E27FC236}">
                <a16:creationId xmlns:a16="http://schemas.microsoft.com/office/drawing/2014/main" id="{31255A2B-FAE3-6B64-B4BF-94BBCF3C7349}"/>
              </a:ext>
            </a:extLst>
          </p:cNvPr>
          <p:cNvPicPr preferRelativeResize="0"/>
          <p:nvPr/>
        </p:nvPicPr>
        <p:blipFill rotWithShape="1">
          <a:blip r:embed="rId4">
            <a:alphaModFix/>
          </a:blip>
          <a:srcRect/>
          <a:stretch/>
        </p:blipFill>
        <p:spPr>
          <a:xfrm>
            <a:off x="9615312" y="1026627"/>
            <a:ext cx="2191699" cy="720287"/>
          </a:xfrm>
          <a:prstGeom prst="rect">
            <a:avLst/>
          </a:prstGeom>
          <a:noFill/>
          <a:ln>
            <a:noFill/>
          </a:ln>
        </p:spPr>
      </p:pic>
      <p:sp>
        <p:nvSpPr>
          <p:cNvPr id="2" name="Google Shape;35;p6">
            <a:extLst>
              <a:ext uri="{FF2B5EF4-FFF2-40B4-BE49-F238E27FC236}">
                <a16:creationId xmlns:a16="http://schemas.microsoft.com/office/drawing/2014/main" id="{7F1D8CFF-E15E-F5C7-5F2D-ED476A641543}"/>
              </a:ext>
            </a:extLst>
          </p:cNvPr>
          <p:cNvSpPr txBox="1"/>
          <p:nvPr/>
        </p:nvSpPr>
        <p:spPr>
          <a:xfrm>
            <a:off x="838199" y="394366"/>
            <a:ext cx="10679700" cy="51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AEEF"/>
              </a:buClr>
              <a:buSzPts val="3200"/>
              <a:buFont typeface="Trebuchet MS"/>
              <a:buNone/>
            </a:pPr>
            <a:r>
              <a:rPr lang="en-US" sz="4300" b="1">
                <a:solidFill>
                  <a:srgbClr val="00AEEF"/>
                </a:solidFill>
                <a:latin typeface="Circe"/>
                <a:ea typeface="Trebuchet MS"/>
                <a:cs typeface="Trebuchet MS"/>
                <a:sym typeface="Trebuchet MS"/>
              </a:rPr>
              <a:t>CHAPTER 2:</a:t>
            </a:r>
            <a:r>
              <a:rPr lang="en-US" sz="4300" b="1" i="0">
                <a:solidFill>
                  <a:srgbClr val="00AEEF"/>
                </a:solidFill>
                <a:latin typeface="Circe"/>
                <a:ea typeface="Trebuchet MS"/>
                <a:cs typeface="Trebuchet MS"/>
                <a:sym typeface="Trebuchet MS"/>
              </a:rPr>
              <a:t> </a:t>
            </a:r>
            <a:r>
              <a:rPr lang="en-US" sz="4300" b="1">
                <a:solidFill>
                  <a:srgbClr val="002060"/>
                </a:solidFill>
                <a:latin typeface="Circe"/>
                <a:ea typeface="Trebuchet MS"/>
                <a:cs typeface="Trebuchet MS"/>
                <a:sym typeface="Trebuchet MS"/>
              </a:rPr>
              <a:t>Uncovering Passions Through Surveys</a:t>
            </a:r>
            <a:br>
              <a:rPr lang="en-US" sz="4300" b="1" i="0">
                <a:solidFill>
                  <a:schemeClr val="dk1"/>
                </a:solidFill>
                <a:latin typeface="Circe"/>
                <a:ea typeface="Trebuchet MS"/>
                <a:cs typeface="Trebuchet MS"/>
                <a:sym typeface="Trebuchet MS"/>
              </a:rPr>
            </a:br>
            <a:r>
              <a:rPr lang="en-US" sz="4300" b="1" i="0">
                <a:solidFill>
                  <a:schemeClr val="dk1"/>
                </a:solidFill>
                <a:latin typeface="Circe"/>
                <a:ea typeface="Trebuchet MS"/>
                <a:cs typeface="Trebuchet MS"/>
                <a:sym typeface="Trebuchet MS"/>
              </a:rPr>
              <a:t> </a:t>
            </a:r>
            <a:endParaRPr lang="en-US" sz="4300" b="1">
              <a:latin typeface="Circe"/>
            </a:endParaRPr>
          </a:p>
        </p:txBody>
      </p:sp>
      <p:sp>
        <p:nvSpPr>
          <p:cNvPr id="6" name="Google Shape;38;p6">
            <a:extLst>
              <a:ext uri="{FF2B5EF4-FFF2-40B4-BE49-F238E27FC236}">
                <a16:creationId xmlns:a16="http://schemas.microsoft.com/office/drawing/2014/main" id="{386DC217-5E7F-6D20-3B77-B3DB3E8ECBE6}"/>
              </a:ext>
            </a:extLst>
          </p:cNvPr>
          <p:cNvSpPr txBox="1"/>
          <p:nvPr/>
        </p:nvSpPr>
        <p:spPr>
          <a:xfrm>
            <a:off x="4865593" y="1830912"/>
            <a:ext cx="7653900" cy="20380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200" b="1">
                <a:solidFill>
                  <a:srgbClr val="00AEEF"/>
                </a:solidFill>
                <a:latin typeface="Circe"/>
                <a:ea typeface="Trebuchet MS"/>
                <a:cs typeface="Trebuchet MS"/>
                <a:sym typeface="Trebuchet MS"/>
              </a:rPr>
              <a:t>Main Characters: Ken &amp; Ruth </a:t>
            </a:r>
            <a:r>
              <a:rPr lang="en-US" sz="2200" b="1" err="1">
                <a:solidFill>
                  <a:srgbClr val="00AEEF"/>
                </a:solidFill>
                <a:latin typeface="Circe"/>
                <a:ea typeface="Trebuchet MS"/>
                <a:cs typeface="Trebuchet MS"/>
                <a:sym typeface="Trebuchet MS"/>
              </a:rPr>
              <a:t>Kreismer</a:t>
            </a:r>
            <a:endParaRPr lang="en-US" sz="2200">
              <a:solidFill>
                <a:schemeClr val="dk1"/>
              </a:solidFill>
              <a:latin typeface="Circe"/>
              <a:ea typeface="Trebuchet MS"/>
              <a:cs typeface="Trebuchet MS"/>
              <a:sym typeface="Trebuchet MS"/>
            </a:endParaRPr>
          </a:p>
          <a:p>
            <a:pPr marL="0" lvl="0" indent="0" algn="l" rtl="0">
              <a:lnSpc>
                <a:spcPct val="115000"/>
              </a:lnSpc>
              <a:spcBef>
                <a:spcPts val="0"/>
              </a:spcBef>
              <a:spcAft>
                <a:spcPts val="0"/>
              </a:spcAft>
              <a:buNone/>
            </a:pPr>
            <a:endParaRPr lang="en-US" sz="2200">
              <a:solidFill>
                <a:srgbClr val="252F6B"/>
              </a:solidFill>
              <a:latin typeface="Circe"/>
              <a:ea typeface="Calibri"/>
              <a:cs typeface="Calibri"/>
              <a:sym typeface="Calibri"/>
            </a:endParaRPr>
          </a:p>
          <a:p>
            <a:pPr marL="295275" lvl="0" indent="-346075" algn="l" rtl="0">
              <a:lnSpc>
                <a:spcPct val="115000"/>
              </a:lnSpc>
              <a:spcBef>
                <a:spcPts val="0"/>
              </a:spcBef>
              <a:spcAft>
                <a:spcPts val="0"/>
              </a:spcAft>
              <a:buClr>
                <a:srgbClr val="00AEEF"/>
              </a:buClr>
              <a:buSzPts val="2600"/>
              <a:buFont typeface="Trebuchet MS"/>
              <a:buChar char="▪"/>
            </a:pPr>
            <a:r>
              <a:rPr lang="en-US" sz="2200">
                <a:solidFill>
                  <a:srgbClr val="252F6B"/>
                </a:solidFill>
                <a:latin typeface="Circe"/>
                <a:ea typeface="Trebuchet MS"/>
                <a:cs typeface="Trebuchet MS"/>
                <a:sym typeface="Trebuchet MS"/>
              </a:rPr>
              <a:t>Loyal annual giving donors</a:t>
            </a:r>
          </a:p>
          <a:p>
            <a:pPr marL="295275" lvl="0" indent="-346075" algn="l" rtl="0">
              <a:lnSpc>
                <a:spcPct val="125000"/>
              </a:lnSpc>
              <a:spcBef>
                <a:spcPts val="0"/>
              </a:spcBef>
              <a:spcAft>
                <a:spcPts val="0"/>
              </a:spcAft>
              <a:buClr>
                <a:srgbClr val="00AEEF"/>
              </a:buClr>
              <a:buSzPts val="2600"/>
              <a:buFont typeface="Trebuchet MS"/>
              <a:buChar char="▪"/>
            </a:pPr>
            <a:r>
              <a:rPr lang="en-US" sz="2200">
                <a:solidFill>
                  <a:srgbClr val="252F6B"/>
                </a:solidFill>
                <a:latin typeface="Circe"/>
                <a:ea typeface="Trebuchet MS"/>
                <a:cs typeface="Trebuchet MS"/>
                <a:sym typeface="Trebuchet MS"/>
              </a:rPr>
              <a:t>Grateful for care they received from the cardiac care and physical therapy departments at two of our hospitals</a:t>
            </a:r>
          </a:p>
        </p:txBody>
      </p:sp>
      <p:sp>
        <p:nvSpPr>
          <p:cNvPr id="9" name="TextBox 8">
            <a:extLst>
              <a:ext uri="{FF2B5EF4-FFF2-40B4-BE49-F238E27FC236}">
                <a16:creationId xmlns:a16="http://schemas.microsoft.com/office/drawing/2014/main" id="{D17CB72C-B860-88D6-BC91-BF9C482FBDCF}"/>
              </a:ext>
            </a:extLst>
          </p:cNvPr>
          <p:cNvSpPr txBox="1"/>
          <p:nvPr/>
        </p:nvSpPr>
        <p:spPr>
          <a:xfrm>
            <a:off x="4425764" y="4445247"/>
            <a:ext cx="6094878" cy="1237518"/>
          </a:xfrm>
          <a:prstGeom prst="rect">
            <a:avLst/>
          </a:prstGeom>
          <a:noFill/>
        </p:spPr>
        <p:txBody>
          <a:bodyPr wrap="square">
            <a:spAutoFit/>
          </a:bodyPr>
          <a:lstStyle/>
          <a:p>
            <a:pPr marL="295275" lvl="0" indent="0" algn="ctr" rtl="0">
              <a:lnSpc>
                <a:spcPct val="115000"/>
              </a:lnSpc>
              <a:spcBef>
                <a:spcPts val="0"/>
              </a:spcBef>
              <a:spcAft>
                <a:spcPts val="0"/>
              </a:spcAft>
              <a:buNone/>
            </a:pPr>
            <a:r>
              <a:rPr lang="en-US" sz="2200" b="1">
                <a:solidFill>
                  <a:srgbClr val="00AEEF"/>
                </a:solidFill>
                <a:latin typeface="Circe"/>
                <a:ea typeface="Dancing Script"/>
                <a:cs typeface="Dancing Script"/>
                <a:sym typeface="Dancing Script"/>
              </a:rPr>
              <a:t>“Our belief was if we appreciate these hospitals, we should help them, including through our estate plan.”</a:t>
            </a:r>
            <a:endParaRPr lang="en-US" sz="2200" b="1">
              <a:solidFill>
                <a:srgbClr val="00AEEF"/>
              </a:solidFill>
              <a:latin typeface="Circe"/>
            </a:endParaRPr>
          </a:p>
        </p:txBody>
      </p:sp>
      <p:pic>
        <p:nvPicPr>
          <p:cNvPr id="10" name="Google Shape;59;p8">
            <a:extLst>
              <a:ext uri="{FF2B5EF4-FFF2-40B4-BE49-F238E27FC236}">
                <a16:creationId xmlns:a16="http://schemas.microsoft.com/office/drawing/2014/main" id="{454826B1-0EE5-40F3-C81D-443321F7AD30}"/>
              </a:ext>
            </a:extLst>
          </p:cNvPr>
          <p:cNvPicPr preferRelativeResize="0"/>
          <p:nvPr/>
        </p:nvPicPr>
        <p:blipFill rotWithShape="1">
          <a:blip r:embed="rId5">
            <a:alphaModFix/>
          </a:blip>
          <a:srcRect l="1923" t="10547" r="2373" b="4186"/>
          <a:stretch/>
        </p:blipFill>
        <p:spPr>
          <a:xfrm>
            <a:off x="957528" y="2287954"/>
            <a:ext cx="3783553" cy="2473930"/>
          </a:xfrm>
          <a:prstGeom prst="rect">
            <a:avLst/>
          </a:prstGeom>
          <a:noFill/>
          <a:ln>
            <a:noFill/>
          </a:ln>
        </p:spPr>
      </p:pic>
    </p:spTree>
    <p:extLst>
      <p:ext uri="{BB962C8B-B14F-4D97-AF65-F5344CB8AC3E}">
        <p14:creationId xmlns:p14="http://schemas.microsoft.com/office/powerpoint/2010/main" val="4278966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5D2A3-AA96-3428-F075-1A67ADD2E8C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C823D9-89C6-48DD-2C6F-7D64B9BDD472}"/>
              </a:ext>
            </a:extLst>
          </p:cNvPr>
          <p:cNvSpPr>
            <a:spLocks noGrp="1"/>
          </p:cNvSpPr>
          <p:nvPr>
            <p:ph type="sldNum" sz="quarter" idx="12"/>
          </p:nvPr>
        </p:nvSpPr>
        <p:spPr/>
        <p:txBody>
          <a:bodyPr/>
          <a:lstStyle/>
          <a:p>
            <a:fld id="{B6F15528-21DE-4FAA-801E-634DDDAF4B2B}" type="slidenum">
              <a:rPr lang="en-US" smtClean="0"/>
              <a:t>32</a:t>
            </a:fld>
            <a:endParaRPr lang="en-US"/>
          </a:p>
        </p:txBody>
      </p:sp>
      <p:pic>
        <p:nvPicPr>
          <p:cNvPr id="4" name="Picture 3">
            <a:extLst>
              <a:ext uri="{FF2B5EF4-FFF2-40B4-BE49-F238E27FC236}">
                <a16:creationId xmlns:a16="http://schemas.microsoft.com/office/drawing/2014/main" id="{4EFB299F-D14B-D41A-9825-1B6CF2B82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5FBA19E1-9B2C-2724-44C3-D5B8FD3B6341}"/>
              </a:ext>
            </a:extLst>
          </p:cNvPr>
          <p:cNvPicPr>
            <a:picLocks noChangeAspect="1"/>
          </p:cNvPicPr>
          <p:nvPr/>
        </p:nvPicPr>
        <p:blipFill>
          <a:blip r:embed="rId3"/>
          <a:srcRect/>
          <a:stretch/>
        </p:blipFill>
        <p:spPr>
          <a:xfrm>
            <a:off x="438288" y="5702617"/>
            <a:ext cx="1036843" cy="774383"/>
          </a:xfrm>
          <a:prstGeom prst="rect">
            <a:avLst/>
          </a:prstGeom>
        </p:spPr>
      </p:pic>
      <p:pic>
        <p:nvPicPr>
          <p:cNvPr id="11" name="Google Shape;29;p5">
            <a:extLst>
              <a:ext uri="{FF2B5EF4-FFF2-40B4-BE49-F238E27FC236}">
                <a16:creationId xmlns:a16="http://schemas.microsoft.com/office/drawing/2014/main" id="{DA019A4C-E375-5BDA-3BB8-C226FCC5BFF4}"/>
              </a:ext>
            </a:extLst>
          </p:cNvPr>
          <p:cNvPicPr preferRelativeResize="0"/>
          <p:nvPr/>
        </p:nvPicPr>
        <p:blipFill rotWithShape="1">
          <a:blip r:embed="rId4">
            <a:alphaModFix/>
          </a:blip>
          <a:srcRect/>
          <a:stretch/>
        </p:blipFill>
        <p:spPr>
          <a:xfrm>
            <a:off x="9615312" y="1026627"/>
            <a:ext cx="2191699" cy="720287"/>
          </a:xfrm>
          <a:prstGeom prst="rect">
            <a:avLst/>
          </a:prstGeom>
          <a:noFill/>
          <a:ln>
            <a:noFill/>
          </a:ln>
        </p:spPr>
      </p:pic>
      <p:sp>
        <p:nvSpPr>
          <p:cNvPr id="2" name="Google Shape;35;p6">
            <a:extLst>
              <a:ext uri="{FF2B5EF4-FFF2-40B4-BE49-F238E27FC236}">
                <a16:creationId xmlns:a16="http://schemas.microsoft.com/office/drawing/2014/main" id="{2383936A-EDE9-A2CE-09B0-34E15C1D3A6E}"/>
              </a:ext>
            </a:extLst>
          </p:cNvPr>
          <p:cNvSpPr txBox="1"/>
          <p:nvPr/>
        </p:nvSpPr>
        <p:spPr>
          <a:xfrm>
            <a:off x="838199" y="394366"/>
            <a:ext cx="10679700" cy="51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AEEF"/>
              </a:buClr>
              <a:buSzPts val="3200"/>
              <a:buFont typeface="Trebuchet MS"/>
              <a:buNone/>
            </a:pPr>
            <a:r>
              <a:rPr lang="en-US" sz="4300" b="1">
                <a:solidFill>
                  <a:srgbClr val="00AEEF"/>
                </a:solidFill>
                <a:latin typeface="Circe"/>
                <a:ea typeface="Trebuchet MS"/>
                <a:cs typeface="Trebuchet MS"/>
                <a:sym typeface="Trebuchet MS"/>
              </a:rPr>
              <a:t>CHAPTER 2:</a:t>
            </a:r>
            <a:r>
              <a:rPr lang="en-US" sz="4300" b="1" i="0">
                <a:solidFill>
                  <a:srgbClr val="00AEEF"/>
                </a:solidFill>
                <a:latin typeface="Circe"/>
                <a:ea typeface="Trebuchet MS"/>
                <a:cs typeface="Trebuchet MS"/>
                <a:sym typeface="Trebuchet MS"/>
              </a:rPr>
              <a:t> </a:t>
            </a:r>
            <a:r>
              <a:rPr lang="en-US" sz="4300" b="1">
                <a:solidFill>
                  <a:srgbClr val="002060"/>
                </a:solidFill>
                <a:latin typeface="Circe"/>
                <a:ea typeface="Trebuchet MS"/>
                <a:cs typeface="Trebuchet MS"/>
                <a:sym typeface="Trebuchet MS"/>
              </a:rPr>
              <a:t>Uncovering Passions Through Surveys</a:t>
            </a:r>
            <a:br>
              <a:rPr lang="en-US" sz="4300" b="1" i="0">
                <a:solidFill>
                  <a:schemeClr val="dk1"/>
                </a:solidFill>
                <a:latin typeface="Circe"/>
                <a:ea typeface="Trebuchet MS"/>
                <a:cs typeface="Trebuchet MS"/>
                <a:sym typeface="Trebuchet MS"/>
              </a:rPr>
            </a:br>
            <a:r>
              <a:rPr lang="en-US" sz="4300" b="1" i="0">
                <a:solidFill>
                  <a:schemeClr val="dk1"/>
                </a:solidFill>
                <a:latin typeface="Circe"/>
                <a:ea typeface="Trebuchet MS"/>
                <a:cs typeface="Trebuchet MS"/>
                <a:sym typeface="Trebuchet MS"/>
              </a:rPr>
              <a:t> </a:t>
            </a:r>
            <a:endParaRPr lang="en-US" sz="4300" b="1">
              <a:latin typeface="Circe"/>
            </a:endParaRPr>
          </a:p>
        </p:txBody>
      </p:sp>
      <p:sp>
        <p:nvSpPr>
          <p:cNvPr id="6" name="Google Shape;38;p6">
            <a:extLst>
              <a:ext uri="{FF2B5EF4-FFF2-40B4-BE49-F238E27FC236}">
                <a16:creationId xmlns:a16="http://schemas.microsoft.com/office/drawing/2014/main" id="{5A5A3C9E-51D4-518E-8D15-3244859B1D32}"/>
              </a:ext>
            </a:extLst>
          </p:cNvPr>
          <p:cNvSpPr txBox="1"/>
          <p:nvPr/>
        </p:nvSpPr>
        <p:spPr>
          <a:xfrm>
            <a:off x="5528128" y="2002343"/>
            <a:ext cx="5447729" cy="20380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200" b="1">
                <a:solidFill>
                  <a:srgbClr val="00AEEF"/>
                </a:solidFill>
                <a:latin typeface="Circe"/>
                <a:ea typeface="Trebuchet MS"/>
                <a:cs typeface="Trebuchet MS"/>
                <a:sym typeface="Trebuchet MS"/>
              </a:rPr>
              <a:t>Supporting Characters:</a:t>
            </a:r>
            <a:endParaRPr lang="en-US" sz="2200">
              <a:solidFill>
                <a:schemeClr val="dk1"/>
              </a:solidFill>
              <a:latin typeface="Circe"/>
              <a:ea typeface="Trebuchet MS"/>
              <a:cs typeface="Trebuchet MS"/>
              <a:sym typeface="Trebuchet MS"/>
            </a:endParaRPr>
          </a:p>
          <a:p>
            <a:pPr marL="0" lvl="0" indent="0" algn="l" rtl="0">
              <a:lnSpc>
                <a:spcPct val="115000"/>
              </a:lnSpc>
              <a:spcBef>
                <a:spcPts val="0"/>
              </a:spcBef>
              <a:spcAft>
                <a:spcPts val="0"/>
              </a:spcAft>
              <a:buNone/>
            </a:pPr>
            <a:endParaRPr lang="en-US" sz="2200">
              <a:solidFill>
                <a:srgbClr val="252F6B"/>
              </a:solidFill>
              <a:latin typeface="Circe"/>
              <a:ea typeface="Calibri"/>
              <a:cs typeface="Calibri"/>
              <a:sym typeface="Calibri"/>
            </a:endParaRPr>
          </a:p>
          <a:p>
            <a:pPr marL="295275" lvl="0" indent="-346075" algn="l" rtl="0">
              <a:lnSpc>
                <a:spcPct val="115000"/>
              </a:lnSpc>
              <a:spcBef>
                <a:spcPts val="0"/>
              </a:spcBef>
              <a:spcAft>
                <a:spcPts val="0"/>
              </a:spcAft>
              <a:buClr>
                <a:srgbClr val="00AEEF"/>
              </a:buClr>
              <a:buSzPts val="2600"/>
              <a:buFont typeface="Trebuchet MS"/>
              <a:buChar char="▪"/>
            </a:pPr>
            <a:r>
              <a:rPr lang="en-US" sz="2200">
                <a:solidFill>
                  <a:srgbClr val="002072"/>
                </a:solidFill>
                <a:latin typeface="Circe"/>
                <a:ea typeface="Trebuchet MS"/>
                <a:cs typeface="Trebuchet MS"/>
                <a:sym typeface="Trebuchet MS"/>
              </a:rPr>
              <a:t>Stelter survey</a:t>
            </a:r>
          </a:p>
          <a:p>
            <a:pPr marL="295275" lvl="0" indent="-346075" algn="l" rtl="0">
              <a:lnSpc>
                <a:spcPct val="115000"/>
              </a:lnSpc>
              <a:spcBef>
                <a:spcPts val="0"/>
              </a:spcBef>
              <a:spcAft>
                <a:spcPts val="0"/>
              </a:spcAft>
              <a:buClr>
                <a:srgbClr val="00AEEF"/>
              </a:buClr>
              <a:buSzPts val="2600"/>
              <a:buFont typeface="Trebuchet MS"/>
              <a:buChar char="▪"/>
            </a:pPr>
            <a:r>
              <a:rPr lang="en-US" sz="2200">
                <a:solidFill>
                  <a:srgbClr val="002072"/>
                </a:solidFill>
                <a:latin typeface="Circe"/>
                <a:ea typeface="Trebuchet MS"/>
                <a:cs typeface="Trebuchet MS"/>
                <a:sym typeface="Trebuchet MS"/>
              </a:rPr>
              <a:t>Physician and clinical teams</a:t>
            </a:r>
          </a:p>
          <a:p>
            <a:pPr marL="295275" lvl="0" indent="-346075" algn="l" rtl="0">
              <a:lnSpc>
                <a:spcPct val="115000"/>
              </a:lnSpc>
              <a:spcBef>
                <a:spcPts val="0"/>
              </a:spcBef>
              <a:spcAft>
                <a:spcPts val="0"/>
              </a:spcAft>
              <a:buClr>
                <a:srgbClr val="00AEEF"/>
              </a:buClr>
              <a:buSzPts val="2600"/>
              <a:buFont typeface="Calibri"/>
              <a:buChar char="▪"/>
            </a:pPr>
            <a:r>
              <a:rPr lang="en-US" sz="2200">
                <a:solidFill>
                  <a:srgbClr val="002072"/>
                </a:solidFill>
                <a:latin typeface="Circe"/>
                <a:ea typeface="Trebuchet MS"/>
                <a:cs typeface="Trebuchet MS"/>
                <a:sym typeface="Trebuchet MS"/>
              </a:rPr>
              <a:t>Professional advisor</a:t>
            </a:r>
          </a:p>
          <a:p>
            <a:pPr marL="295275" lvl="0" indent="-346075" algn="l" rtl="0">
              <a:lnSpc>
                <a:spcPct val="115000"/>
              </a:lnSpc>
              <a:spcBef>
                <a:spcPts val="0"/>
              </a:spcBef>
              <a:spcAft>
                <a:spcPts val="0"/>
              </a:spcAft>
              <a:buClr>
                <a:srgbClr val="00AEEF"/>
              </a:buClr>
              <a:buSzPts val="2600"/>
              <a:buFont typeface="Trebuchet MS"/>
              <a:buChar char="▪"/>
            </a:pPr>
            <a:r>
              <a:rPr lang="en-US" sz="2200">
                <a:solidFill>
                  <a:srgbClr val="002072"/>
                </a:solidFill>
                <a:latin typeface="Circe"/>
                <a:ea typeface="Trebuchet MS"/>
                <a:cs typeface="Trebuchet MS"/>
                <a:sym typeface="Trebuchet MS"/>
              </a:rPr>
              <a:t>HMH Foundation</a:t>
            </a:r>
          </a:p>
          <a:p>
            <a:pPr marL="295275" lvl="0" indent="-346075" algn="l" rtl="0">
              <a:lnSpc>
                <a:spcPct val="115000"/>
              </a:lnSpc>
              <a:spcBef>
                <a:spcPts val="0"/>
              </a:spcBef>
              <a:spcAft>
                <a:spcPts val="0"/>
              </a:spcAft>
              <a:buClr>
                <a:srgbClr val="00AEEF"/>
              </a:buClr>
              <a:buSzPts val="2600"/>
              <a:buFont typeface="Trebuchet MS"/>
              <a:buChar char="▪"/>
            </a:pPr>
            <a:r>
              <a:rPr lang="en-US" sz="2200">
                <a:solidFill>
                  <a:srgbClr val="002072"/>
                </a:solidFill>
                <a:latin typeface="Circe"/>
                <a:ea typeface="Trebuchet MS"/>
                <a:cs typeface="Trebuchet MS"/>
                <a:sym typeface="Trebuchet MS"/>
              </a:rPr>
              <a:t>Office of Gift Planning</a:t>
            </a:r>
            <a:endParaRPr lang="en-US" sz="2200">
              <a:solidFill>
                <a:srgbClr val="00AEEF"/>
              </a:solidFill>
              <a:latin typeface="Circe"/>
              <a:ea typeface="Trebuchet MS"/>
              <a:cs typeface="Trebuchet MS"/>
              <a:sym typeface="Trebuchet MS"/>
            </a:endParaRPr>
          </a:p>
        </p:txBody>
      </p:sp>
      <p:pic>
        <p:nvPicPr>
          <p:cNvPr id="7" name="Google Shape;69;p9">
            <a:extLst>
              <a:ext uri="{FF2B5EF4-FFF2-40B4-BE49-F238E27FC236}">
                <a16:creationId xmlns:a16="http://schemas.microsoft.com/office/drawing/2014/main" id="{BB3A2956-112C-9222-3FF3-F9C3F584E095}"/>
              </a:ext>
            </a:extLst>
          </p:cNvPr>
          <p:cNvPicPr preferRelativeResize="0"/>
          <p:nvPr/>
        </p:nvPicPr>
        <p:blipFill>
          <a:blip r:embed="rId5">
            <a:alphaModFix/>
          </a:blip>
          <a:stretch>
            <a:fillRect/>
          </a:stretch>
        </p:blipFill>
        <p:spPr>
          <a:xfrm>
            <a:off x="953545" y="2001302"/>
            <a:ext cx="4319844" cy="3098916"/>
          </a:xfrm>
          <a:prstGeom prst="rect">
            <a:avLst/>
          </a:prstGeom>
          <a:noFill/>
          <a:ln>
            <a:noFill/>
          </a:ln>
        </p:spPr>
      </p:pic>
    </p:spTree>
    <p:extLst>
      <p:ext uri="{BB962C8B-B14F-4D97-AF65-F5344CB8AC3E}">
        <p14:creationId xmlns:p14="http://schemas.microsoft.com/office/powerpoint/2010/main" val="4185514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D87EB-8A78-20BE-160E-2880D577B60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5E69-FD7C-F83E-6DEB-B0327415B727}"/>
              </a:ext>
            </a:extLst>
          </p:cNvPr>
          <p:cNvSpPr>
            <a:spLocks noGrp="1"/>
          </p:cNvSpPr>
          <p:nvPr>
            <p:ph type="sldNum" sz="quarter" idx="12"/>
          </p:nvPr>
        </p:nvSpPr>
        <p:spPr/>
        <p:txBody>
          <a:bodyPr/>
          <a:lstStyle/>
          <a:p>
            <a:fld id="{B6F15528-21DE-4FAA-801E-634DDDAF4B2B}" type="slidenum">
              <a:rPr lang="en-US" smtClean="0"/>
              <a:t>33</a:t>
            </a:fld>
            <a:endParaRPr lang="en-US"/>
          </a:p>
        </p:txBody>
      </p:sp>
      <p:pic>
        <p:nvPicPr>
          <p:cNvPr id="4" name="Picture 3">
            <a:extLst>
              <a:ext uri="{FF2B5EF4-FFF2-40B4-BE49-F238E27FC236}">
                <a16:creationId xmlns:a16="http://schemas.microsoft.com/office/drawing/2014/main" id="{57245759-47D7-927B-0F1F-3EBD1DF0D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08FE2F14-8D28-34E7-83A8-BEB90FC1C424}"/>
              </a:ext>
            </a:extLst>
          </p:cNvPr>
          <p:cNvPicPr>
            <a:picLocks noChangeAspect="1"/>
          </p:cNvPicPr>
          <p:nvPr/>
        </p:nvPicPr>
        <p:blipFill>
          <a:blip r:embed="rId3"/>
          <a:srcRect/>
          <a:stretch/>
        </p:blipFill>
        <p:spPr>
          <a:xfrm>
            <a:off x="438288" y="5702617"/>
            <a:ext cx="1036843" cy="774383"/>
          </a:xfrm>
          <a:prstGeom prst="rect">
            <a:avLst/>
          </a:prstGeom>
        </p:spPr>
      </p:pic>
      <p:pic>
        <p:nvPicPr>
          <p:cNvPr id="11" name="Google Shape;29;p5">
            <a:extLst>
              <a:ext uri="{FF2B5EF4-FFF2-40B4-BE49-F238E27FC236}">
                <a16:creationId xmlns:a16="http://schemas.microsoft.com/office/drawing/2014/main" id="{54402BAC-861A-D178-C92C-5008C1F72391}"/>
              </a:ext>
            </a:extLst>
          </p:cNvPr>
          <p:cNvPicPr preferRelativeResize="0"/>
          <p:nvPr/>
        </p:nvPicPr>
        <p:blipFill rotWithShape="1">
          <a:blip r:embed="rId4">
            <a:alphaModFix/>
          </a:blip>
          <a:srcRect/>
          <a:stretch/>
        </p:blipFill>
        <p:spPr>
          <a:xfrm>
            <a:off x="9615312" y="1026627"/>
            <a:ext cx="2191699" cy="720287"/>
          </a:xfrm>
          <a:prstGeom prst="rect">
            <a:avLst/>
          </a:prstGeom>
          <a:noFill/>
          <a:ln>
            <a:noFill/>
          </a:ln>
        </p:spPr>
      </p:pic>
      <p:sp>
        <p:nvSpPr>
          <p:cNvPr id="2" name="Google Shape;35;p6">
            <a:extLst>
              <a:ext uri="{FF2B5EF4-FFF2-40B4-BE49-F238E27FC236}">
                <a16:creationId xmlns:a16="http://schemas.microsoft.com/office/drawing/2014/main" id="{99BEC1FF-3716-95D2-E1E5-A76F212BB719}"/>
              </a:ext>
            </a:extLst>
          </p:cNvPr>
          <p:cNvSpPr txBox="1"/>
          <p:nvPr/>
        </p:nvSpPr>
        <p:spPr>
          <a:xfrm>
            <a:off x="838199" y="394366"/>
            <a:ext cx="10679700" cy="51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AEEF"/>
              </a:buClr>
              <a:buSzPts val="3200"/>
              <a:buFont typeface="Trebuchet MS"/>
              <a:buNone/>
            </a:pPr>
            <a:r>
              <a:rPr lang="en-US" sz="4300" b="1">
                <a:solidFill>
                  <a:srgbClr val="00AEEF"/>
                </a:solidFill>
                <a:latin typeface="Circe"/>
                <a:ea typeface="Trebuchet MS"/>
                <a:cs typeface="Trebuchet MS"/>
                <a:sym typeface="Trebuchet MS"/>
              </a:rPr>
              <a:t>CHAPTER 3:</a:t>
            </a:r>
            <a:r>
              <a:rPr lang="en-US" sz="4300" b="1" i="0">
                <a:solidFill>
                  <a:srgbClr val="00AEEF"/>
                </a:solidFill>
                <a:latin typeface="Circe"/>
                <a:ea typeface="Trebuchet MS"/>
                <a:cs typeface="Trebuchet MS"/>
                <a:sym typeface="Trebuchet MS"/>
              </a:rPr>
              <a:t> </a:t>
            </a:r>
            <a:r>
              <a:rPr lang="en-US" sz="4300" b="1">
                <a:solidFill>
                  <a:srgbClr val="002060"/>
                </a:solidFill>
                <a:latin typeface="Circe"/>
                <a:ea typeface="Trebuchet MS"/>
                <a:cs typeface="Trebuchet MS"/>
                <a:sym typeface="Trebuchet MS"/>
              </a:rPr>
              <a:t>Paying it Forward</a:t>
            </a:r>
            <a:br>
              <a:rPr lang="en-US" sz="4300" b="1" i="0">
                <a:solidFill>
                  <a:schemeClr val="dk1"/>
                </a:solidFill>
                <a:latin typeface="Circe"/>
                <a:ea typeface="Trebuchet MS"/>
                <a:cs typeface="Trebuchet MS"/>
                <a:sym typeface="Trebuchet MS"/>
              </a:rPr>
            </a:br>
            <a:r>
              <a:rPr lang="en-US" sz="4300" b="1" i="0">
                <a:solidFill>
                  <a:schemeClr val="dk1"/>
                </a:solidFill>
                <a:latin typeface="Circe"/>
                <a:ea typeface="Trebuchet MS"/>
                <a:cs typeface="Trebuchet MS"/>
                <a:sym typeface="Trebuchet MS"/>
              </a:rPr>
              <a:t> </a:t>
            </a:r>
            <a:endParaRPr lang="en-US" sz="4300" b="1">
              <a:latin typeface="Circe"/>
            </a:endParaRPr>
          </a:p>
        </p:txBody>
      </p:sp>
      <p:sp>
        <p:nvSpPr>
          <p:cNvPr id="9" name="TextBox 8">
            <a:extLst>
              <a:ext uri="{FF2B5EF4-FFF2-40B4-BE49-F238E27FC236}">
                <a16:creationId xmlns:a16="http://schemas.microsoft.com/office/drawing/2014/main" id="{899520D3-DCA7-EA74-0628-86556629CEC7}"/>
              </a:ext>
            </a:extLst>
          </p:cNvPr>
          <p:cNvSpPr txBox="1"/>
          <p:nvPr/>
        </p:nvSpPr>
        <p:spPr>
          <a:xfrm>
            <a:off x="3154269" y="1167053"/>
            <a:ext cx="6094878" cy="1835887"/>
          </a:xfrm>
          <a:prstGeom prst="rect">
            <a:avLst/>
          </a:prstGeom>
          <a:noFill/>
        </p:spPr>
        <p:txBody>
          <a:bodyPr wrap="square">
            <a:spAutoFit/>
          </a:bodyPr>
          <a:lstStyle/>
          <a:p>
            <a:pPr marL="0" lvl="0" indent="0" rtl="0">
              <a:spcBef>
                <a:spcPts val="0"/>
              </a:spcBef>
              <a:spcAft>
                <a:spcPts val="0"/>
              </a:spcAft>
              <a:buClr>
                <a:schemeClr val="dk1"/>
              </a:buClr>
              <a:buFont typeface="Arial"/>
              <a:buNone/>
            </a:pPr>
            <a:r>
              <a:rPr lang="en-US" sz="2200" b="1">
                <a:solidFill>
                  <a:srgbClr val="00AEEF"/>
                </a:solidFill>
                <a:latin typeface="Circe"/>
                <a:ea typeface="Trebuchet MS"/>
                <a:cs typeface="Trebuchet MS"/>
                <a:sym typeface="Trebuchet MS"/>
              </a:rPr>
              <a:t>Main Character: Dr. Janet L. </a:t>
            </a:r>
            <a:r>
              <a:rPr lang="en-US" sz="2200" b="1" err="1">
                <a:solidFill>
                  <a:srgbClr val="00AEEF"/>
                </a:solidFill>
                <a:latin typeface="Circe"/>
                <a:ea typeface="Trebuchet MS"/>
                <a:cs typeface="Trebuchet MS"/>
                <a:sym typeface="Trebuchet MS"/>
              </a:rPr>
              <a:t>Schairer</a:t>
            </a:r>
            <a:endParaRPr lang="en-US" sz="2200" b="1">
              <a:solidFill>
                <a:srgbClr val="00AEEF"/>
              </a:solidFill>
              <a:latin typeface="Circe"/>
              <a:ea typeface="Trebuchet MS"/>
              <a:cs typeface="Trebuchet MS"/>
              <a:sym typeface="Trebuchet MS"/>
            </a:endParaRPr>
          </a:p>
          <a:p>
            <a:pPr marL="0" lvl="0" indent="0" algn="r" rtl="0">
              <a:lnSpc>
                <a:spcPct val="115000"/>
              </a:lnSpc>
              <a:spcBef>
                <a:spcPts val="0"/>
              </a:spcBef>
              <a:spcAft>
                <a:spcPts val="0"/>
              </a:spcAft>
              <a:buNone/>
            </a:pPr>
            <a:endParaRPr lang="en-US" sz="2200">
              <a:solidFill>
                <a:srgbClr val="252F6B"/>
              </a:solidFill>
              <a:latin typeface="Circe"/>
              <a:ea typeface="Calibri"/>
              <a:cs typeface="Calibri"/>
              <a:sym typeface="Calibri"/>
            </a:endParaRPr>
          </a:p>
          <a:p>
            <a:pPr marL="0" lvl="0" indent="0" rtl="0">
              <a:lnSpc>
                <a:spcPct val="100000"/>
              </a:lnSpc>
              <a:spcBef>
                <a:spcPts val="0"/>
              </a:spcBef>
              <a:spcAft>
                <a:spcPts val="0"/>
              </a:spcAft>
              <a:buNone/>
            </a:pPr>
            <a:r>
              <a:rPr lang="en-US" sz="2200" b="1">
                <a:solidFill>
                  <a:srgbClr val="252F6B"/>
                </a:solidFill>
                <a:latin typeface="Circe"/>
                <a:ea typeface="Dancing Script"/>
                <a:cs typeface="Dancing Script"/>
                <a:sym typeface="Dancing Script"/>
              </a:rPr>
              <a:t>“My students are like family to me. I would like some of my colleagues, and even some of my patients to be inspired to get the same idea.”</a:t>
            </a:r>
            <a:endParaRPr lang="en-US" sz="2200">
              <a:latin typeface="Circe"/>
            </a:endParaRPr>
          </a:p>
        </p:txBody>
      </p:sp>
      <p:pic>
        <p:nvPicPr>
          <p:cNvPr id="10" name="Google Shape;79;p10">
            <a:extLst>
              <a:ext uri="{FF2B5EF4-FFF2-40B4-BE49-F238E27FC236}">
                <a16:creationId xmlns:a16="http://schemas.microsoft.com/office/drawing/2014/main" id="{8FC0374B-A2A4-4C2E-FFFE-332CFFC7A96B}"/>
              </a:ext>
            </a:extLst>
          </p:cNvPr>
          <p:cNvPicPr preferRelativeResize="0"/>
          <p:nvPr/>
        </p:nvPicPr>
        <p:blipFill rotWithShape="1">
          <a:blip r:embed="rId5">
            <a:alphaModFix/>
          </a:blip>
          <a:srcRect t="7390"/>
          <a:stretch/>
        </p:blipFill>
        <p:spPr>
          <a:xfrm>
            <a:off x="845104" y="1167053"/>
            <a:ext cx="2200425" cy="3044362"/>
          </a:xfrm>
          <a:prstGeom prst="rect">
            <a:avLst/>
          </a:prstGeom>
          <a:noFill/>
          <a:ln>
            <a:noFill/>
          </a:ln>
        </p:spPr>
      </p:pic>
      <p:sp>
        <p:nvSpPr>
          <p:cNvPr id="12" name="Google Shape;81;p10">
            <a:extLst>
              <a:ext uri="{FF2B5EF4-FFF2-40B4-BE49-F238E27FC236}">
                <a16:creationId xmlns:a16="http://schemas.microsoft.com/office/drawing/2014/main" id="{CD924294-4968-D9FC-F0DF-22E426F0CA96}"/>
              </a:ext>
            </a:extLst>
          </p:cNvPr>
          <p:cNvSpPr txBox="1"/>
          <p:nvPr/>
        </p:nvSpPr>
        <p:spPr>
          <a:xfrm>
            <a:off x="439800" y="3937773"/>
            <a:ext cx="8704415" cy="1877407"/>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Font typeface="Arial"/>
              <a:buNone/>
            </a:pPr>
            <a:r>
              <a:rPr lang="en-US" sz="2200" b="1">
                <a:solidFill>
                  <a:srgbClr val="00AEEF"/>
                </a:solidFill>
                <a:latin typeface="Circe"/>
                <a:ea typeface="Trebuchet MS"/>
                <a:cs typeface="Trebuchet MS"/>
                <a:sym typeface="Trebuchet MS"/>
              </a:rPr>
              <a:t>Main Character: Dr. Eileen Masterson</a:t>
            </a:r>
            <a:endParaRPr sz="2200" b="1">
              <a:solidFill>
                <a:srgbClr val="00AEEF"/>
              </a:solidFill>
              <a:latin typeface="Circe"/>
              <a:ea typeface="Trebuchet MS"/>
              <a:cs typeface="Trebuchet MS"/>
              <a:sym typeface="Trebuchet MS"/>
            </a:endParaRPr>
          </a:p>
          <a:p>
            <a:pPr marL="0" lvl="0" indent="0" algn="r" rtl="0">
              <a:spcBef>
                <a:spcPts val="0"/>
              </a:spcBef>
              <a:spcAft>
                <a:spcPts val="0"/>
              </a:spcAft>
              <a:buClr>
                <a:schemeClr val="dk1"/>
              </a:buClr>
              <a:buFont typeface="Arial"/>
              <a:buNone/>
            </a:pPr>
            <a:endParaRPr sz="2200" b="1">
              <a:solidFill>
                <a:srgbClr val="00AEEF"/>
              </a:solidFill>
              <a:latin typeface="Circe"/>
              <a:ea typeface="Trebuchet MS"/>
              <a:cs typeface="Trebuchet MS"/>
              <a:sym typeface="Trebuchet MS"/>
            </a:endParaRPr>
          </a:p>
          <a:p>
            <a:pPr marL="0" lvl="0" indent="0" algn="r" rtl="0">
              <a:lnSpc>
                <a:spcPct val="100000"/>
              </a:lnSpc>
              <a:spcBef>
                <a:spcPts val="0"/>
              </a:spcBef>
              <a:spcAft>
                <a:spcPts val="0"/>
              </a:spcAft>
              <a:buClr>
                <a:schemeClr val="dk1"/>
              </a:buClr>
              <a:buSzPts val="1100"/>
              <a:buFont typeface="Arial"/>
              <a:buNone/>
            </a:pPr>
            <a:r>
              <a:rPr lang="en-US" sz="2200" b="1">
                <a:solidFill>
                  <a:srgbClr val="002060"/>
                </a:solidFill>
                <a:latin typeface="Circe"/>
                <a:ea typeface="Dancing Script"/>
                <a:cs typeface="Dancing Script"/>
                <a:sym typeface="Dancing Script"/>
              </a:rPr>
              <a:t>“I wanted to do something that would benefit residents at Jersey Shore University Medical Center, since I know many of them have a large student debt at a time when they are also supporting growing families.”</a:t>
            </a:r>
            <a:endParaRPr sz="2200" b="1">
              <a:solidFill>
                <a:srgbClr val="002060"/>
              </a:solidFill>
              <a:highlight>
                <a:schemeClr val="lt1"/>
              </a:highlight>
              <a:latin typeface="Circe"/>
              <a:ea typeface="Dancing Script"/>
              <a:cs typeface="Dancing Script"/>
              <a:sym typeface="Dancing Script"/>
            </a:endParaRPr>
          </a:p>
        </p:txBody>
      </p:sp>
      <p:pic>
        <p:nvPicPr>
          <p:cNvPr id="13" name="Google Shape;80;p10">
            <a:extLst>
              <a:ext uri="{FF2B5EF4-FFF2-40B4-BE49-F238E27FC236}">
                <a16:creationId xmlns:a16="http://schemas.microsoft.com/office/drawing/2014/main" id="{EA29072C-AA50-CBB7-C307-EF67B3672E81}"/>
              </a:ext>
            </a:extLst>
          </p:cNvPr>
          <p:cNvPicPr preferRelativeResize="0"/>
          <p:nvPr/>
        </p:nvPicPr>
        <p:blipFill rotWithShape="1">
          <a:blip r:embed="rId6">
            <a:alphaModFix/>
          </a:blip>
          <a:srcRect l="6340" t="11300"/>
          <a:stretch/>
        </p:blipFill>
        <p:spPr>
          <a:xfrm>
            <a:off x="9242172" y="3486408"/>
            <a:ext cx="2200425" cy="2869942"/>
          </a:xfrm>
          <a:prstGeom prst="rect">
            <a:avLst/>
          </a:prstGeom>
          <a:noFill/>
          <a:ln>
            <a:noFill/>
          </a:ln>
        </p:spPr>
      </p:pic>
    </p:spTree>
    <p:extLst>
      <p:ext uri="{BB962C8B-B14F-4D97-AF65-F5344CB8AC3E}">
        <p14:creationId xmlns:p14="http://schemas.microsoft.com/office/powerpoint/2010/main" val="1391800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18189-192A-EB5B-E78D-669A9BC2B1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374BB8-D810-E94C-85B3-77230D1E3171}"/>
              </a:ext>
            </a:extLst>
          </p:cNvPr>
          <p:cNvSpPr>
            <a:spLocks noGrp="1"/>
          </p:cNvSpPr>
          <p:nvPr>
            <p:ph type="sldNum" sz="quarter" idx="12"/>
          </p:nvPr>
        </p:nvSpPr>
        <p:spPr/>
        <p:txBody>
          <a:bodyPr/>
          <a:lstStyle/>
          <a:p>
            <a:fld id="{B6F15528-21DE-4FAA-801E-634DDDAF4B2B}" type="slidenum">
              <a:rPr lang="en-US" smtClean="0"/>
              <a:t>34</a:t>
            </a:fld>
            <a:endParaRPr lang="en-US"/>
          </a:p>
        </p:txBody>
      </p:sp>
      <p:pic>
        <p:nvPicPr>
          <p:cNvPr id="4" name="Picture 3">
            <a:extLst>
              <a:ext uri="{FF2B5EF4-FFF2-40B4-BE49-F238E27FC236}">
                <a16:creationId xmlns:a16="http://schemas.microsoft.com/office/drawing/2014/main" id="{9E09074C-29F9-C88E-B97F-063B41829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73A19830-00CB-24B6-BF33-CED5255FEAC1}"/>
              </a:ext>
            </a:extLst>
          </p:cNvPr>
          <p:cNvPicPr>
            <a:picLocks noChangeAspect="1"/>
          </p:cNvPicPr>
          <p:nvPr/>
        </p:nvPicPr>
        <p:blipFill>
          <a:blip r:embed="rId3"/>
          <a:srcRect/>
          <a:stretch/>
        </p:blipFill>
        <p:spPr>
          <a:xfrm>
            <a:off x="438288" y="5702617"/>
            <a:ext cx="1036843" cy="774383"/>
          </a:xfrm>
          <a:prstGeom prst="rect">
            <a:avLst/>
          </a:prstGeom>
        </p:spPr>
      </p:pic>
      <p:pic>
        <p:nvPicPr>
          <p:cNvPr id="11" name="Google Shape;29;p5">
            <a:extLst>
              <a:ext uri="{FF2B5EF4-FFF2-40B4-BE49-F238E27FC236}">
                <a16:creationId xmlns:a16="http://schemas.microsoft.com/office/drawing/2014/main" id="{B2044B1D-1BFC-7FD9-CFFC-4DD64151CD29}"/>
              </a:ext>
            </a:extLst>
          </p:cNvPr>
          <p:cNvPicPr preferRelativeResize="0"/>
          <p:nvPr/>
        </p:nvPicPr>
        <p:blipFill rotWithShape="1">
          <a:blip r:embed="rId4">
            <a:alphaModFix/>
          </a:blip>
          <a:srcRect/>
          <a:stretch/>
        </p:blipFill>
        <p:spPr>
          <a:xfrm>
            <a:off x="9615312" y="1026627"/>
            <a:ext cx="2191699" cy="720287"/>
          </a:xfrm>
          <a:prstGeom prst="rect">
            <a:avLst/>
          </a:prstGeom>
          <a:noFill/>
          <a:ln>
            <a:noFill/>
          </a:ln>
        </p:spPr>
      </p:pic>
      <p:sp>
        <p:nvSpPr>
          <p:cNvPr id="2" name="Google Shape;35;p6">
            <a:extLst>
              <a:ext uri="{FF2B5EF4-FFF2-40B4-BE49-F238E27FC236}">
                <a16:creationId xmlns:a16="http://schemas.microsoft.com/office/drawing/2014/main" id="{68BCF44F-634E-A1F6-4B06-E39DD65587AF}"/>
              </a:ext>
            </a:extLst>
          </p:cNvPr>
          <p:cNvSpPr txBox="1"/>
          <p:nvPr/>
        </p:nvSpPr>
        <p:spPr>
          <a:xfrm>
            <a:off x="956952" y="364678"/>
            <a:ext cx="10679700" cy="51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AEEF"/>
              </a:buClr>
              <a:buSzPts val="3200"/>
              <a:buFont typeface="Trebuchet MS"/>
              <a:buNone/>
            </a:pPr>
            <a:r>
              <a:rPr lang="en-US" sz="4300" b="1">
                <a:solidFill>
                  <a:srgbClr val="00AEEF"/>
                </a:solidFill>
                <a:latin typeface="Circe"/>
                <a:ea typeface="Trebuchet MS"/>
                <a:cs typeface="Trebuchet MS"/>
                <a:sym typeface="Trebuchet MS"/>
              </a:rPr>
              <a:t>CHAPTER 3:</a:t>
            </a:r>
            <a:r>
              <a:rPr lang="en-US" sz="4300" b="1" i="0">
                <a:solidFill>
                  <a:srgbClr val="00AEEF"/>
                </a:solidFill>
                <a:latin typeface="Circe"/>
                <a:ea typeface="Trebuchet MS"/>
                <a:cs typeface="Trebuchet MS"/>
                <a:sym typeface="Trebuchet MS"/>
              </a:rPr>
              <a:t> </a:t>
            </a:r>
            <a:r>
              <a:rPr lang="en-US" sz="4300" b="1">
                <a:solidFill>
                  <a:srgbClr val="002060"/>
                </a:solidFill>
                <a:latin typeface="Circe"/>
                <a:ea typeface="Trebuchet MS"/>
                <a:cs typeface="Trebuchet MS"/>
                <a:sym typeface="Trebuchet MS"/>
              </a:rPr>
              <a:t>Paying it Forward</a:t>
            </a:r>
            <a:endParaRPr lang="en-US" sz="4300" b="1">
              <a:latin typeface="Circe"/>
            </a:endParaRPr>
          </a:p>
        </p:txBody>
      </p:sp>
      <p:sp>
        <p:nvSpPr>
          <p:cNvPr id="9" name="TextBox 8">
            <a:extLst>
              <a:ext uri="{FF2B5EF4-FFF2-40B4-BE49-F238E27FC236}">
                <a16:creationId xmlns:a16="http://schemas.microsoft.com/office/drawing/2014/main" id="{51566A46-51C0-7F86-7D55-79ECF8229B27}"/>
              </a:ext>
            </a:extLst>
          </p:cNvPr>
          <p:cNvSpPr txBox="1"/>
          <p:nvPr/>
        </p:nvSpPr>
        <p:spPr>
          <a:xfrm>
            <a:off x="956709" y="1543714"/>
            <a:ext cx="6094878" cy="2710229"/>
          </a:xfrm>
          <a:prstGeom prst="rect">
            <a:avLst/>
          </a:prstGeom>
          <a:noFill/>
        </p:spPr>
        <p:txBody>
          <a:bodyPr wrap="square">
            <a:spAutoFit/>
          </a:bodyPr>
          <a:lstStyle/>
          <a:p>
            <a:pPr marL="0" lvl="0" indent="0" algn="l" rtl="0">
              <a:lnSpc>
                <a:spcPct val="90000"/>
              </a:lnSpc>
              <a:spcBef>
                <a:spcPts val="0"/>
              </a:spcBef>
              <a:spcAft>
                <a:spcPts val="0"/>
              </a:spcAft>
              <a:buClr>
                <a:srgbClr val="00AEEF"/>
              </a:buClr>
              <a:buSzPts val="3200"/>
              <a:buFont typeface="Trebuchet MS"/>
              <a:buNone/>
            </a:pPr>
            <a:r>
              <a:rPr lang="en-US" sz="2200" b="1">
                <a:solidFill>
                  <a:srgbClr val="00AEEF"/>
                </a:solidFill>
                <a:latin typeface="Circe"/>
                <a:ea typeface="Trebuchet MS"/>
                <a:cs typeface="Trebuchet MS"/>
                <a:sym typeface="Trebuchet MS"/>
              </a:rPr>
              <a:t>Supporting Characters: </a:t>
            </a:r>
            <a:endParaRPr lang="en-US" sz="2200">
              <a:solidFill>
                <a:schemeClr val="dk1"/>
              </a:solidFill>
              <a:latin typeface="Circe"/>
              <a:ea typeface="Trebuchet MS"/>
              <a:cs typeface="Trebuchet MS"/>
              <a:sym typeface="Trebuchet MS"/>
            </a:endParaRPr>
          </a:p>
          <a:p>
            <a:pPr marL="295275" lvl="0" indent="0" algn="l" rtl="0">
              <a:lnSpc>
                <a:spcPct val="115000"/>
              </a:lnSpc>
              <a:spcBef>
                <a:spcPts val="0"/>
              </a:spcBef>
              <a:spcAft>
                <a:spcPts val="0"/>
              </a:spcAft>
              <a:buNone/>
            </a:pPr>
            <a:endParaRPr lang="en-US" sz="2200" b="1">
              <a:solidFill>
                <a:srgbClr val="00B8E4"/>
              </a:solidFill>
              <a:latin typeface="Circe"/>
              <a:ea typeface="Calibri"/>
              <a:cs typeface="Calibri"/>
              <a:sym typeface="Calibri"/>
            </a:endParaRP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Medical students</a:t>
            </a: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Mentors (Dr. Kountz and Dr. </a:t>
            </a:r>
            <a:r>
              <a:rPr lang="en-US" sz="2200" err="1">
                <a:solidFill>
                  <a:srgbClr val="002072"/>
                </a:solidFill>
                <a:latin typeface="Circe"/>
                <a:ea typeface="Trebuchet MS"/>
                <a:cs typeface="Trebuchet MS"/>
                <a:sym typeface="Trebuchet MS"/>
              </a:rPr>
              <a:t>Schairer’s</a:t>
            </a:r>
            <a:r>
              <a:rPr lang="en-US" sz="2200">
                <a:solidFill>
                  <a:srgbClr val="002072"/>
                </a:solidFill>
                <a:latin typeface="Circe"/>
                <a:ea typeface="Trebuchet MS"/>
                <a:cs typeface="Trebuchet MS"/>
                <a:sym typeface="Trebuchet MS"/>
              </a:rPr>
              <a:t> father)</a:t>
            </a: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Past donors as philanthropic influencers</a:t>
            </a: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Professional advisors</a:t>
            </a: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Hospital team and leadership</a:t>
            </a:r>
          </a:p>
        </p:txBody>
      </p:sp>
    </p:spTree>
    <p:extLst>
      <p:ext uri="{BB962C8B-B14F-4D97-AF65-F5344CB8AC3E}">
        <p14:creationId xmlns:p14="http://schemas.microsoft.com/office/powerpoint/2010/main" val="3986278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66383-30E6-1252-CB25-B34C2269DA5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6A3DA5-DF41-99E7-F393-ACA250B53EA9}"/>
              </a:ext>
            </a:extLst>
          </p:cNvPr>
          <p:cNvSpPr>
            <a:spLocks noGrp="1"/>
          </p:cNvSpPr>
          <p:nvPr>
            <p:ph type="sldNum" sz="quarter" idx="12"/>
          </p:nvPr>
        </p:nvSpPr>
        <p:spPr/>
        <p:txBody>
          <a:bodyPr/>
          <a:lstStyle/>
          <a:p>
            <a:fld id="{B6F15528-21DE-4FAA-801E-634DDDAF4B2B}" type="slidenum">
              <a:rPr lang="en-US" smtClean="0"/>
              <a:t>35</a:t>
            </a:fld>
            <a:endParaRPr lang="en-US"/>
          </a:p>
        </p:txBody>
      </p:sp>
      <p:pic>
        <p:nvPicPr>
          <p:cNvPr id="4" name="Picture 3">
            <a:extLst>
              <a:ext uri="{FF2B5EF4-FFF2-40B4-BE49-F238E27FC236}">
                <a16:creationId xmlns:a16="http://schemas.microsoft.com/office/drawing/2014/main" id="{81146D5F-B71A-CEFB-90C9-607F8935E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07EB7A4E-B593-87D1-FCD6-05A79CD22E5D}"/>
              </a:ext>
            </a:extLst>
          </p:cNvPr>
          <p:cNvPicPr>
            <a:picLocks noChangeAspect="1"/>
          </p:cNvPicPr>
          <p:nvPr/>
        </p:nvPicPr>
        <p:blipFill>
          <a:blip r:embed="rId3"/>
          <a:srcRect/>
          <a:stretch/>
        </p:blipFill>
        <p:spPr>
          <a:xfrm>
            <a:off x="438288" y="5702617"/>
            <a:ext cx="1036843" cy="774383"/>
          </a:xfrm>
          <a:prstGeom prst="rect">
            <a:avLst/>
          </a:prstGeom>
        </p:spPr>
      </p:pic>
      <p:pic>
        <p:nvPicPr>
          <p:cNvPr id="11" name="Google Shape;29;p5">
            <a:extLst>
              <a:ext uri="{FF2B5EF4-FFF2-40B4-BE49-F238E27FC236}">
                <a16:creationId xmlns:a16="http://schemas.microsoft.com/office/drawing/2014/main" id="{19228B36-D124-C323-A0B2-57E03E7729C5}"/>
              </a:ext>
            </a:extLst>
          </p:cNvPr>
          <p:cNvPicPr preferRelativeResize="0"/>
          <p:nvPr/>
        </p:nvPicPr>
        <p:blipFill rotWithShape="1">
          <a:blip r:embed="rId4">
            <a:alphaModFix/>
          </a:blip>
          <a:srcRect/>
          <a:stretch/>
        </p:blipFill>
        <p:spPr>
          <a:xfrm>
            <a:off x="9615312" y="1026627"/>
            <a:ext cx="2191699" cy="720287"/>
          </a:xfrm>
          <a:prstGeom prst="rect">
            <a:avLst/>
          </a:prstGeom>
          <a:noFill/>
          <a:ln>
            <a:noFill/>
          </a:ln>
        </p:spPr>
      </p:pic>
      <p:sp>
        <p:nvSpPr>
          <p:cNvPr id="2" name="Google Shape;35;p6">
            <a:extLst>
              <a:ext uri="{FF2B5EF4-FFF2-40B4-BE49-F238E27FC236}">
                <a16:creationId xmlns:a16="http://schemas.microsoft.com/office/drawing/2014/main" id="{A6AF7865-5980-8126-199D-F086C55A4170}"/>
              </a:ext>
            </a:extLst>
          </p:cNvPr>
          <p:cNvSpPr txBox="1"/>
          <p:nvPr/>
        </p:nvSpPr>
        <p:spPr>
          <a:xfrm>
            <a:off x="838199" y="523015"/>
            <a:ext cx="10679700" cy="51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AEEF"/>
              </a:buClr>
              <a:buSzPts val="3200"/>
              <a:buFont typeface="Trebuchet MS"/>
              <a:buNone/>
            </a:pPr>
            <a:r>
              <a:rPr lang="en-US" sz="4300" b="1">
                <a:solidFill>
                  <a:srgbClr val="00AEEF"/>
                </a:solidFill>
                <a:latin typeface="Circe"/>
                <a:ea typeface="Trebuchet MS"/>
                <a:cs typeface="Trebuchet MS"/>
                <a:sym typeface="Trebuchet MS"/>
              </a:rPr>
              <a:t>CHAPTER 4:</a:t>
            </a:r>
            <a:r>
              <a:rPr lang="en-US" sz="4300" b="1" i="0">
                <a:solidFill>
                  <a:srgbClr val="00AEEF"/>
                </a:solidFill>
                <a:latin typeface="Circe"/>
                <a:ea typeface="Trebuchet MS"/>
                <a:cs typeface="Trebuchet MS"/>
                <a:sym typeface="Trebuchet MS"/>
              </a:rPr>
              <a:t> </a:t>
            </a:r>
            <a:r>
              <a:rPr lang="en-US" sz="4300" b="1">
                <a:solidFill>
                  <a:srgbClr val="002060"/>
                </a:solidFill>
                <a:latin typeface="Circe"/>
                <a:ea typeface="Trebuchet MS"/>
                <a:cs typeface="Trebuchet MS"/>
                <a:sym typeface="Trebuchet MS"/>
              </a:rPr>
              <a:t>The Right Conversations Matter</a:t>
            </a:r>
            <a:endParaRPr lang="en-US" sz="4300" b="1">
              <a:latin typeface="Circe"/>
            </a:endParaRPr>
          </a:p>
        </p:txBody>
      </p:sp>
      <p:sp>
        <p:nvSpPr>
          <p:cNvPr id="6" name="Google Shape;98;p12">
            <a:extLst>
              <a:ext uri="{FF2B5EF4-FFF2-40B4-BE49-F238E27FC236}">
                <a16:creationId xmlns:a16="http://schemas.microsoft.com/office/drawing/2014/main" id="{965D6895-E26A-C113-DFF9-FB3A9329443E}"/>
              </a:ext>
            </a:extLst>
          </p:cNvPr>
          <p:cNvSpPr txBox="1"/>
          <p:nvPr/>
        </p:nvSpPr>
        <p:spPr>
          <a:xfrm>
            <a:off x="838199" y="1554137"/>
            <a:ext cx="6663300" cy="22096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200" b="1">
                <a:solidFill>
                  <a:srgbClr val="00AEEF"/>
                </a:solidFill>
                <a:latin typeface="Circe"/>
                <a:ea typeface="Trebuchet MS"/>
                <a:cs typeface="Trebuchet MS"/>
                <a:sym typeface="Trebuchet MS"/>
              </a:rPr>
              <a:t>Main Character: Russell </a:t>
            </a:r>
            <a:r>
              <a:rPr lang="en-US" sz="2200" b="1" err="1">
                <a:solidFill>
                  <a:srgbClr val="00AEEF"/>
                </a:solidFill>
                <a:latin typeface="Circe"/>
                <a:ea typeface="Trebuchet MS"/>
                <a:cs typeface="Trebuchet MS"/>
                <a:sym typeface="Trebuchet MS"/>
              </a:rPr>
              <a:t>Wanot</a:t>
            </a:r>
            <a:endParaRPr sz="2200" err="1">
              <a:solidFill>
                <a:schemeClr val="dk1"/>
              </a:solidFill>
              <a:latin typeface="Circe"/>
              <a:ea typeface="Trebuchet MS"/>
              <a:cs typeface="Trebuchet MS"/>
              <a:sym typeface="Trebuchet MS"/>
            </a:endParaRP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252F6B"/>
                </a:solidFill>
                <a:latin typeface="Circe"/>
                <a:ea typeface="Trebuchet MS"/>
                <a:cs typeface="Trebuchet MS"/>
                <a:sym typeface="Trebuchet MS"/>
              </a:rPr>
              <a:t>Long-standing connection with Southern Ocean Medical Center over the years.</a:t>
            </a:r>
            <a:endParaRPr sz="2200">
              <a:solidFill>
                <a:srgbClr val="252F6B"/>
              </a:solidFill>
              <a:latin typeface="Circe"/>
              <a:ea typeface="Trebuchet MS"/>
              <a:cs typeface="Trebuchet MS"/>
              <a:sym typeface="Trebuchet MS"/>
            </a:endParaRP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252F6B"/>
                </a:solidFill>
                <a:latin typeface="Circe"/>
                <a:ea typeface="Trebuchet MS"/>
                <a:cs typeface="Trebuchet MS"/>
                <a:sym typeface="Trebuchet MS"/>
              </a:rPr>
              <a:t>Impressed by the medical center’s progressive, cutting-edge approach to delivering top-notch care.</a:t>
            </a:r>
            <a:endParaRPr sz="2200">
              <a:solidFill>
                <a:srgbClr val="252F6B"/>
              </a:solidFill>
              <a:latin typeface="Circe"/>
              <a:ea typeface="Trebuchet MS"/>
              <a:cs typeface="Trebuchet MS"/>
              <a:sym typeface="Trebuchet MS"/>
            </a:endParaRPr>
          </a:p>
        </p:txBody>
      </p:sp>
      <p:sp>
        <p:nvSpPr>
          <p:cNvPr id="7" name="Google Shape;99;p12">
            <a:extLst>
              <a:ext uri="{FF2B5EF4-FFF2-40B4-BE49-F238E27FC236}">
                <a16:creationId xmlns:a16="http://schemas.microsoft.com/office/drawing/2014/main" id="{6B384C58-EAC9-B22B-0CE2-50B3F3430E02}"/>
              </a:ext>
            </a:extLst>
          </p:cNvPr>
          <p:cNvSpPr txBox="1"/>
          <p:nvPr/>
        </p:nvSpPr>
        <p:spPr>
          <a:xfrm>
            <a:off x="838199" y="3865822"/>
            <a:ext cx="9547586" cy="1741985"/>
          </a:xfrm>
          <a:prstGeom prst="rect">
            <a:avLst/>
          </a:prstGeom>
          <a:noFill/>
          <a:ln>
            <a:noFill/>
          </a:ln>
        </p:spPr>
        <p:txBody>
          <a:bodyPr spcFirstLastPara="1" wrap="square" lIns="91425" tIns="91425" rIns="91425" bIns="91425" anchor="t" anchorCtr="0">
            <a:spAutoFit/>
          </a:bodyPr>
          <a:lstStyle/>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252F6B"/>
                </a:solidFill>
                <a:latin typeface="Circe"/>
                <a:ea typeface="Trebuchet MS"/>
                <a:cs typeface="Trebuchet MS"/>
                <a:sym typeface="Trebuchet MS"/>
              </a:rPr>
              <a:t>In his estate planning journey, Russ prioritized reaching out to the Office of Gift Planning at Hackensack Meridian </a:t>
            </a:r>
            <a:r>
              <a:rPr lang="en-US" sz="2200" i="1">
                <a:solidFill>
                  <a:srgbClr val="252F6B"/>
                </a:solidFill>
                <a:latin typeface="Circe"/>
                <a:ea typeface="Trebuchet MS"/>
                <a:cs typeface="Trebuchet MS"/>
                <a:sym typeface="Trebuchet MS"/>
              </a:rPr>
              <a:t>Health</a:t>
            </a:r>
            <a:r>
              <a:rPr lang="en-US" sz="2200">
                <a:solidFill>
                  <a:srgbClr val="252F6B"/>
                </a:solidFill>
                <a:latin typeface="Circe"/>
                <a:ea typeface="Trebuchet MS"/>
                <a:cs typeface="Trebuchet MS"/>
                <a:sym typeface="Trebuchet MS"/>
              </a:rPr>
              <a:t>.</a:t>
            </a:r>
            <a:endParaRPr sz="2200">
              <a:solidFill>
                <a:srgbClr val="252F6B"/>
              </a:solidFill>
              <a:latin typeface="Circe"/>
              <a:ea typeface="Trebuchet MS"/>
              <a:cs typeface="Trebuchet MS"/>
              <a:sym typeface="Trebuchet MS"/>
            </a:endParaRP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252F6B"/>
                </a:solidFill>
                <a:latin typeface="Circe"/>
                <a:ea typeface="Trebuchet MS"/>
                <a:cs typeface="Trebuchet MS"/>
                <a:sym typeface="Trebuchet MS"/>
              </a:rPr>
              <a:t>Conversation led to Russ directing through a bequest in his will that the proceeds from the sale of his home will ultimately support the hospital.</a:t>
            </a:r>
            <a:endParaRPr sz="2200">
              <a:solidFill>
                <a:srgbClr val="252F6B"/>
              </a:solidFill>
              <a:latin typeface="Circe"/>
              <a:ea typeface="Trebuchet MS"/>
              <a:cs typeface="Trebuchet MS"/>
              <a:sym typeface="Trebuchet MS"/>
            </a:endParaRPr>
          </a:p>
        </p:txBody>
      </p:sp>
      <p:sp>
        <p:nvSpPr>
          <p:cNvPr id="8" name="Google Shape;100;p12">
            <a:extLst>
              <a:ext uri="{FF2B5EF4-FFF2-40B4-BE49-F238E27FC236}">
                <a16:creationId xmlns:a16="http://schemas.microsoft.com/office/drawing/2014/main" id="{EFBDC4DC-7694-8FDD-5F01-D9EB894B188B}"/>
              </a:ext>
            </a:extLst>
          </p:cNvPr>
          <p:cNvSpPr txBox="1"/>
          <p:nvPr/>
        </p:nvSpPr>
        <p:spPr>
          <a:xfrm>
            <a:off x="7335590" y="1899266"/>
            <a:ext cx="4351500" cy="17235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00AEEF"/>
                </a:solidFill>
                <a:latin typeface="Circe"/>
                <a:ea typeface="Dancing Script"/>
                <a:cs typeface="Dancing Script"/>
                <a:sym typeface="Dancing Script"/>
              </a:rPr>
              <a:t>“My goal is to make a gift that benefits humanity,” Russ says. “It makes me happy to think that I can help make someone’s life easier or better because they were able to get excellent care.”</a:t>
            </a:r>
            <a:endParaRPr sz="2000" b="1">
              <a:solidFill>
                <a:srgbClr val="00AEEF"/>
              </a:solidFill>
              <a:latin typeface="Circe"/>
              <a:ea typeface="Dancing Script"/>
              <a:cs typeface="Dancing Script"/>
              <a:sym typeface="Dancing Script"/>
            </a:endParaRPr>
          </a:p>
        </p:txBody>
      </p:sp>
    </p:spTree>
    <p:extLst>
      <p:ext uri="{BB962C8B-B14F-4D97-AF65-F5344CB8AC3E}">
        <p14:creationId xmlns:p14="http://schemas.microsoft.com/office/powerpoint/2010/main" val="322043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26632-E479-4E99-A03B-604C5EA9FE8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9FBECA-73D6-6A9A-05B7-16CE09FE5E95}"/>
              </a:ext>
            </a:extLst>
          </p:cNvPr>
          <p:cNvSpPr>
            <a:spLocks noGrp="1"/>
          </p:cNvSpPr>
          <p:nvPr>
            <p:ph type="sldNum" sz="quarter" idx="12"/>
          </p:nvPr>
        </p:nvSpPr>
        <p:spPr/>
        <p:txBody>
          <a:bodyPr/>
          <a:lstStyle/>
          <a:p>
            <a:fld id="{B6F15528-21DE-4FAA-801E-634DDDAF4B2B}" type="slidenum">
              <a:rPr lang="en-US" smtClean="0"/>
              <a:t>36</a:t>
            </a:fld>
            <a:endParaRPr lang="en-US"/>
          </a:p>
        </p:txBody>
      </p:sp>
      <p:pic>
        <p:nvPicPr>
          <p:cNvPr id="4" name="Picture 3">
            <a:extLst>
              <a:ext uri="{FF2B5EF4-FFF2-40B4-BE49-F238E27FC236}">
                <a16:creationId xmlns:a16="http://schemas.microsoft.com/office/drawing/2014/main" id="{ACA8B665-D96D-55F8-8B70-F7F07ED63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634CA3A9-D92E-86F9-F523-18B2717ED131}"/>
              </a:ext>
            </a:extLst>
          </p:cNvPr>
          <p:cNvPicPr>
            <a:picLocks noChangeAspect="1"/>
          </p:cNvPicPr>
          <p:nvPr/>
        </p:nvPicPr>
        <p:blipFill>
          <a:blip r:embed="rId3"/>
          <a:srcRect/>
          <a:stretch/>
        </p:blipFill>
        <p:spPr>
          <a:xfrm>
            <a:off x="438288" y="5702617"/>
            <a:ext cx="1036843" cy="774383"/>
          </a:xfrm>
          <a:prstGeom prst="rect">
            <a:avLst/>
          </a:prstGeom>
        </p:spPr>
      </p:pic>
      <p:pic>
        <p:nvPicPr>
          <p:cNvPr id="11" name="Google Shape;29;p5">
            <a:extLst>
              <a:ext uri="{FF2B5EF4-FFF2-40B4-BE49-F238E27FC236}">
                <a16:creationId xmlns:a16="http://schemas.microsoft.com/office/drawing/2014/main" id="{1F9151F4-BE39-1A03-90A1-859A207A0252}"/>
              </a:ext>
            </a:extLst>
          </p:cNvPr>
          <p:cNvPicPr preferRelativeResize="0"/>
          <p:nvPr/>
        </p:nvPicPr>
        <p:blipFill rotWithShape="1">
          <a:blip r:embed="rId4">
            <a:alphaModFix/>
          </a:blip>
          <a:srcRect/>
          <a:stretch/>
        </p:blipFill>
        <p:spPr>
          <a:xfrm>
            <a:off x="9615312" y="1026627"/>
            <a:ext cx="2191699" cy="720287"/>
          </a:xfrm>
          <a:prstGeom prst="rect">
            <a:avLst/>
          </a:prstGeom>
          <a:noFill/>
          <a:ln>
            <a:noFill/>
          </a:ln>
        </p:spPr>
      </p:pic>
      <p:sp>
        <p:nvSpPr>
          <p:cNvPr id="2" name="Google Shape;35;p6">
            <a:extLst>
              <a:ext uri="{FF2B5EF4-FFF2-40B4-BE49-F238E27FC236}">
                <a16:creationId xmlns:a16="http://schemas.microsoft.com/office/drawing/2014/main" id="{662D5EB5-4F76-B792-FF66-6AC487AEC2EF}"/>
              </a:ext>
            </a:extLst>
          </p:cNvPr>
          <p:cNvSpPr txBox="1"/>
          <p:nvPr/>
        </p:nvSpPr>
        <p:spPr>
          <a:xfrm>
            <a:off x="956952" y="384470"/>
            <a:ext cx="10679700" cy="51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AEEF"/>
              </a:buClr>
              <a:buSzPts val="3200"/>
              <a:buFont typeface="Trebuchet MS"/>
              <a:buNone/>
            </a:pPr>
            <a:r>
              <a:rPr lang="en-US" sz="4300" b="1">
                <a:solidFill>
                  <a:srgbClr val="00AEEF"/>
                </a:solidFill>
                <a:latin typeface="Circe"/>
                <a:ea typeface="Trebuchet MS"/>
                <a:cs typeface="Trebuchet MS"/>
                <a:sym typeface="Trebuchet MS"/>
              </a:rPr>
              <a:t>CHAPTER 4:</a:t>
            </a:r>
            <a:r>
              <a:rPr lang="en-US" sz="4300" b="1" i="0">
                <a:solidFill>
                  <a:srgbClr val="00AEEF"/>
                </a:solidFill>
                <a:latin typeface="Circe"/>
                <a:ea typeface="Trebuchet MS"/>
                <a:cs typeface="Trebuchet MS"/>
                <a:sym typeface="Trebuchet MS"/>
              </a:rPr>
              <a:t> </a:t>
            </a:r>
            <a:r>
              <a:rPr lang="en-US" sz="4300" b="1">
                <a:solidFill>
                  <a:srgbClr val="002060"/>
                </a:solidFill>
                <a:latin typeface="Circe"/>
                <a:ea typeface="Trebuchet MS"/>
                <a:cs typeface="Trebuchet MS"/>
                <a:sym typeface="Trebuchet MS"/>
              </a:rPr>
              <a:t>The Right Conversations Matter</a:t>
            </a:r>
            <a:endParaRPr lang="en-US" sz="4300" b="1">
              <a:latin typeface="Circe"/>
            </a:endParaRPr>
          </a:p>
        </p:txBody>
      </p:sp>
      <p:sp>
        <p:nvSpPr>
          <p:cNvPr id="6" name="Google Shape;98;p12">
            <a:extLst>
              <a:ext uri="{FF2B5EF4-FFF2-40B4-BE49-F238E27FC236}">
                <a16:creationId xmlns:a16="http://schemas.microsoft.com/office/drawing/2014/main" id="{C2CAE79B-0B58-8017-0CC2-BEC33CA30285}"/>
              </a:ext>
            </a:extLst>
          </p:cNvPr>
          <p:cNvSpPr txBox="1"/>
          <p:nvPr/>
        </p:nvSpPr>
        <p:spPr>
          <a:xfrm>
            <a:off x="885264" y="1752294"/>
            <a:ext cx="6663300" cy="312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200" b="1">
                <a:solidFill>
                  <a:srgbClr val="00AEEF"/>
                </a:solidFill>
                <a:latin typeface="Circe"/>
                <a:ea typeface="Trebuchet MS"/>
                <a:cs typeface="Trebuchet MS"/>
                <a:sym typeface="Trebuchet MS"/>
              </a:rPr>
              <a:t>Supporting Characters: </a:t>
            </a:r>
            <a:endParaRPr lang="en-US" sz="2200">
              <a:solidFill>
                <a:schemeClr val="dk1"/>
              </a:solidFill>
              <a:latin typeface="Circe"/>
              <a:ea typeface="Trebuchet MS"/>
              <a:cs typeface="Trebuchet MS"/>
              <a:sym typeface="Trebuchet MS"/>
            </a:endParaRPr>
          </a:p>
          <a:p>
            <a:pPr marL="295275" lvl="0" indent="0" algn="l" rtl="0">
              <a:lnSpc>
                <a:spcPct val="115000"/>
              </a:lnSpc>
              <a:spcBef>
                <a:spcPts val="0"/>
              </a:spcBef>
              <a:spcAft>
                <a:spcPts val="0"/>
              </a:spcAft>
              <a:buNone/>
            </a:pPr>
            <a:endParaRPr lang="en-US" sz="2200" b="1">
              <a:solidFill>
                <a:srgbClr val="00B8E4"/>
              </a:solidFill>
              <a:latin typeface="Circe"/>
              <a:ea typeface="Calibri"/>
              <a:cs typeface="Calibri"/>
              <a:sym typeface="Calibri"/>
            </a:endParaRP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Board Member</a:t>
            </a: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Chief Hospital Executive</a:t>
            </a: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Other Hospital Leadership</a:t>
            </a: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Care team</a:t>
            </a: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HMH Foundation</a:t>
            </a:r>
          </a:p>
          <a:p>
            <a:pPr marL="342900" lvl="0" indent="-342900" algn="l" rtl="0">
              <a:lnSpc>
                <a:spcPct val="115000"/>
              </a:lnSpc>
              <a:spcBef>
                <a:spcPts val="0"/>
              </a:spcBef>
              <a:spcAft>
                <a:spcPts val="0"/>
              </a:spcAft>
              <a:buClr>
                <a:srgbClr val="00AEEF"/>
              </a:buClr>
              <a:buSzPts val="2600"/>
              <a:buFont typeface="Arial" panose="020B0604020202020204" pitchFamily="34" charset="0"/>
              <a:buChar char="•"/>
            </a:pPr>
            <a:r>
              <a:rPr lang="en-US" sz="2200">
                <a:solidFill>
                  <a:srgbClr val="002072"/>
                </a:solidFill>
                <a:latin typeface="Circe"/>
                <a:ea typeface="Trebuchet MS"/>
                <a:cs typeface="Trebuchet MS"/>
                <a:sym typeface="Trebuchet MS"/>
              </a:rPr>
              <a:t>Office of Gift Planning</a:t>
            </a:r>
          </a:p>
        </p:txBody>
      </p:sp>
      <p:pic>
        <p:nvPicPr>
          <p:cNvPr id="9" name="Google Shape;108;p13">
            <a:extLst>
              <a:ext uri="{FF2B5EF4-FFF2-40B4-BE49-F238E27FC236}">
                <a16:creationId xmlns:a16="http://schemas.microsoft.com/office/drawing/2014/main" id="{D68D247D-AE49-419F-0B96-C8DF13522CF7}"/>
              </a:ext>
            </a:extLst>
          </p:cNvPr>
          <p:cNvPicPr preferRelativeResize="0"/>
          <p:nvPr/>
        </p:nvPicPr>
        <p:blipFill>
          <a:blip r:embed="rId5">
            <a:alphaModFix/>
          </a:blip>
          <a:stretch>
            <a:fillRect/>
          </a:stretch>
        </p:blipFill>
        <p:spPr>
          <a:xfrm>
            <a:off x="5414291" y="1864427"/>
            <a:ext cx="4434393" cy="3291136"/>
          </a:xfrm>
          <a:prstGeom prst="rect">
            <a:avLst/>
          </a:prstGeom>
          <a:noFill/>
          <a:ln>
            <a:noFill/>
          </a:ln>
        </p:spPr>
      </p:pic>
    </p:spTree>
    <p:extLst>
      <p:ext uri="{BB962C8B-B14F-4D97-AF65-F5344CB8AC3E}">
        <p14:creationId xmlns:p14="http://schemas.microsoft.com/office/powerpoint/2010/main" val="2806818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D8CE0-D025-C96A-00DB-16C618BF1F1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3DA2CF-95F0-3A0B-FB79-FE6AA481B4B8}"/>
              </a:ext>
            </a:extLst>
          </p:cNvPr>
          <p:cNvSpPr>
            <a:spLocks noGrp="1"/>
          </p:cNvSpPr>
          <p:nvPr>
            <p:ph type="sldNum" sz="quarter" idx="12"/>
          </p:nvPr>
        </p:nvSpPr>
        <p:spPr/>
        <p:txBody>
          <a:bodyPr/>
          <a:lstStyle/>
          <a:p>
            <a:fld id="{B6F15528-21DE-4FAA-801E-634DDDAF4B2B}" type="slidenum">
              <a:rPr lang="en-US" smtClean="0"/>
              <a:t>37</a:t>
            </a:fld>
            <a:endParaRPr lang="en-US"/>
          </a:p>
        </p:txBody>
      </p:sp>
      <p:pic>
        <p:nvPicPr>
          <p:cNvPr id="4" name="Picture 3">
            <a:extLst>
              <a:ext uri="{FF2B5EF4-FFF2-40B4-BE49-F238E27FC236}">
                <a16:creationId xmlns:a16="http://schemas.microsoft.com/office/drawing/2014/main" id="{5BFC0101-3199-5A0C-A02B-8B253C62D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5" name="Picture 4">
            <a:extLst>
              <a:ext uri="{FF2B5EF4-FFF2-40B4-BE49-F238E27FC236}">
                <a16:creationId xmlns:a16="http://schemas.microsoft.com/office/drawing/2014/main" id="{C476E75E-B2BC-483E-9AF5-CA92B33DE700}"/>
              </a:ext>
            </a:extLst>
          </p:cNvPr>
          <p:cNvPicPr>
            <a:picLocks noChangeAspect="1"/>
          </p:cNvPicPr>
          <p:nvPr/>
        </p:nvPicPr>
        <p:blipFill>
          <a:blip r:embed="rId3"/>
          <a:srcRect/>
          <a:stretch/>
        </p:blipFill>
        <p:spPr>
          <a:xfrm>
            <a:off x="438288" y="5702617"/>
            <a:ext cx="1036843" cy="774383"/>
          </a:xfrm>
          <a:prstGeom prst="rect">
            <a:avLst/>
          </a:prstGeom>
        </p:spPr>
      </p:pic>
      <p:sp>
        <p:nvSpPr>
          <p:cNvPr id="7" name="Title 6">
            <a:extLst>
              <a:ext uri="{FF2B5EF4-FFF2-40B4-BE49-F238E27FC236}">
                <a16:creationId xmlns:a16="http://schemas.microsoft.com/office/drawing/2014/main" id="{B4BEF320-A0C8-49C2-A01D-80635A428DB9}"/>
              </a:ext>
            </a:extLst>
          </p:cNvPr>
          <p:cNvSpPr>
            <a:spLocks noGrp="1"/>
          </p:cNvSpPr>
          <p:nvPr>
            <p:ph type="title"/>
          </p:nvPr>
        </p:nvSpPr>
        <p:spPr>
          <a:xfrm>
            <a:off x="953054" y="621675"/>
            <a:ext cx="12047926" cy="1377552"/>
          </a:xfrm>
        </p:spPr>
        <p:txBody>
          <a:bodyPr vert="horz" lIns="91440" tIns="45720" rIns="91440" bIns="45720" rtlCol="0" anchor="ctr">
            <a:normAutofit fontScale="90000"/>
          </a:bodyPr>
          <a:lstStyle/>
          <a:p>
            <a:r>
              <a:rPr lang="en-US" sz="4300" b="1">
                <a:solidFill>
                  <a:srgbClr val="00B0F0"/>
                </a:solidFill>
                <a:latin typeface="Circe"/>
                <a:ea typeface="+mj-lt"/>
                <a:cs typeface="+mj-lt"/>
              </a:rPr>
              <a:t>Key Takeaways from the </a:t>
            </a:r>
            <a:br>
              <a:rPr lang="en-US" sz="4300" b="1">
                <a:solidFill>
                  <a:srgbClr val="00B0F0"/>
                </a:solidFill>
                <a:latin typeface="Circe"/>
                <a:ea typeface="+mj-lt"/>
                <a:cs typeface="+mj-lt"/>
              </a:rPr>
            </a:br>
            <a:r>
              <a:rPr lang="en-US" sz="4300" b="1">
                <a:solidFill>
                  <a:srgbClr val="00B0F0"/>
                </a:solidFill>
                <a:latin typeface="Circe"/>
                <a:ea typeface="+mj-lt"/>
                <a:cs typeface="+mj-lt"/>
              </a:rPr>
              <a:t>2025 Planned Giving Playbook</a:t>
            </a:r>
            <a:r>
              <a:rPr lang="en-US" sz="5400" b="1">
                <a:solidFill>
                  <a:srgbClr val="FFFFFF"/>
                </a:solidFill>
                <a:ea typeface="+mj-lt"/>
                <a:cs typeface="+mj-lt"/>
              </a:rPr>
              <a:t> </a:t>
            </a:r>
            <a:endParaRPr lang="en-US" sz="5400">
              <a:solidFill>
                <a:srgbClr val="FFFFFF"/>
              </a:solidFill>
              <a:ea typeface="Calibri Light"/>
              <a:cs typeface="Calibri Light"/>
            </a:endParaRPr>
          </a:p>
          <a:p>
            <a:endParaRPr lang="en-US" sz="4000">
              <a:solidFill>
                <a:srgbClr val="FFFFFF"/>
              </a:solidFill>
              <a:ea typeface="Calibri Light"/>
              <a:cs typeface="Calibri Light"/>
            </a:endParaRPr>
          </a:p>
          <a:p>
            <a:endParaRPr lang="en-US" sz="4000">
              <a:solidFill>
                <a:srgbClr val="FFFFFF"/>
              </a:solidFill>
              <a:ea typeface="Calibri Light"/>
              <a:cs typeface="Calibri Light"/>
            </a:endParaRPr>
          </a:p>
        </p:txBody>
      </p:sp>
      <p:sp>
        <p:nvSpPr>
          <p:cNvPr id="8" name="TextBox 7">
            <a:extLst>
              <a:ext uri="{FF2B5EF4-FFF2-40B4-BE49-F238E27FC236}">
                <a16:creationId xmlns:a16="http://schemas.microsoft.com/office/drawing/2014/main" id="{8AE75915-4537-80F5-43C8-76602A60F2E2}"/>
              </a:ext>
            </a:extLst>
          </p:cNvPr>
          <p:cNvSpPr txBox="1"/>
          <p:nvPr/>
        </p:nvSpPr>
        <p:spPr>
          <a:xfrm>
            <a:off x="956600" y="1434327"/>
            <a:ext cx="7720681"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Circe"/>
            </a:endParaRPr>
          </a:p>
          <a:p>
            <a:pPr marL="285750" indent="-285750">
              <a:buFont typeface="Arial"/>
              <a:buChar char="•"/>
            </a:pPr>
            <a:r>
              <a:rPr lang="en-US" sz="2200">
                <a:latin typeface="Circe"/>
                <a:ea typeface="+mn-lt"/>
                <a:cs typeface="+mn-lt"/>
              </a:rPr>
              <a:t>Develop and foster relationships with professional advisors.</a:t>
            </a:r>
          </a:p>
          <a:p>
            <a:pPr marL="285750" indent="-285750">
              <a:buFont typeface="Arial"/>
              <a:buChar char="•"/>
            </a:pPr>
            <a:r>
              <a:rPr lang="en-US" sz="2200">
                <a:latin typeface="Circe"/>
                <a:ea typeface="+mn-lt"/>
                <a:cs typeface="+mn-lt"/>
              </a:rPr>
              <a:t>Keep it simple: Use genuine conversations to uncover donor passions and lead to bequest/beneficiary discussions.</a:t>
            </a:r>
          </a:p>
          <a:p>
            <a:pPr marL="285750" indent="-285750">
              <a:buFont typeface="Arial"/>
              <a:buChar char="•"/>
            </a:pPr>
            <a:r>
              <a:rPr lang="en-US" sz="2200">
                <a:latin typeface="Circe"/>
                <a:ea typeface="+mn-lt"/>
                <a:cs typeface="+mn-lt"/>
              </a:rPr>
              <a:t>Be proactive: Let donors/advisors know you can accept alternative assets and guide the process.</a:t>
            </a:r>
          </a:p>
          <a:p>
            <a:pPr marL="285750" indent="-285750">
              <a:buFont typeface="Arial"/>
              <a:buChar char="•"/>
            </a:pPr>
            <a:r>
              <a:rPr lang="en-US" sz="2200">
                <a:latin typeface="Circe"/>
                <a:ea typeface="+mn-lt"/>
                <a:cs typeface="+mn-lt"/>
              </a:rPr>
              <a:t>Explore blended gifts: Combine current/deferred gifts using multiple asset types.</a:t>
            </a:r>
          </a:p>
          <a:p>
            <a:pPr marL="285750" indent="-285750">
              <a:buFont typeface="Arial"/>
              <a:buChar char="•"/>
            </a:pPr>
            <a:r>
              <a:rPr lang="en-US" sz="2200">
                <a:latin typeface="Circe"/>
                <a:ea typeface="+mn-lt"/>
                <a:cs typeface="+mn-lt"/>
              </a:rPr>
              <a:t>Marketing consistency is vital. It is not one-and-done.</a:t>
            </a:r>
          </a:p>
          <a:p>
            <a:pPr marL="285750" indent="-285750">
              <a:buFont typeface="Arial"/>
              <a:buChar char="•"/>
            </a:pPr>
            <a:r>
              <a:rPr lang="en-US" sz="2200">
                <a:latin typeface="Circe"/>
                <a:ea typeface="+mn-lt"/>
                <a:cs typeface="+mn-lt"/>
              </a:rPr>
              <a:t>Budget doesn't define success—creativity and storytelling do.</a:t>
            </a:r>
          </a:p>
          <a:p>
            <a:pPr>
              <a:buFont typeface="Arial"/>
              <a:buChar char="•"/>
            </a:pPr>
            <a:endParaRPr lang="en-US"/>
          </a:p>
          <a:p>
            <a:pPr marL="285750" indent="-285750" algn="l">
              <a:buFont typeface="Arial"/>
              <a:buChar char="•"/>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438370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F521C8-4ED1-B652-9ED6-FAF7AC641122}"/>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69541D9-3267-7AD1-1A9B-39E32F6C1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Rectangle 51">
            <a:extLst>
              <a:ext uri="{FF2B5EF4-FFF2-40B4-BE49-F238E27FC236}">
                <a16:creationId xmlns:a16="http://schemas.microsoft.com/office/drawing/2014/main" id="{8B0FF31F-D616-507C-F29F-DE6EAB66A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36BAAF-C6B5-E7CC-D339-432E398E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76B53E7-C965-F180-7B11-8EEDB7B96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E0BFB76-C37F-1C51-B0E9-5493F0CBC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42D9354-4904-4216-A4D9-ADCCC2AEB7A9}"/>
              </a:ext>
            </a:extLst>
          </p:cNvPr>
          <p:cNvSpPr>
            <a:spLocks noGrp="1"/>
          </p:cNvSpPr>
          <p:nvPr>
            <p:ph type="title"/>
          </p:nvPr>
        </p:nvSpPr>
        <p:spPr>
          <a:xfrm>
            <a:off x="10286" y="643446"/>
            <a:ext cx="12047926" cy="1377552"/>
          </a:xfrm>
        </p:spPr>
        <p:txBody>
          <a:bodyPr vert="horz" lIns="91440" tIns="45720" rIns="91440" bIns="45720" rtlCol="0" anchor="ctr">
            <a:normAutofit/>
          </a:bodyPr>
          <a:lstStyle/>
          <a:p>
            <a:r>
              <a:rPr lang="en-US" sz="4000" b="1">
                <a:solidFill>
                  <a:srgbClr val="FFFFFF"/>
                </a:solidFill>
                <a:ea typeface="+mj-lt"/>
                <a:cs typeface="+mj-lt"/>
              </a:rPr>
              <a:t>Become a Member Today! </a:t>
            </a:r>
            <a:r>
              <a:rPr lang="en-US" sz="4000">
                <a:solidFill>
                  <a:srgbClr val="FFFFFF"/>
                </a:solidFill>
                <a:ea typeface="+mj-lt"/>
                <a:cs typeface="+mj-lt"/>
              </a:rPr>
              <a:t> </a:t>
            </a:r>
            <a:br>
              <a:rPr lang="en-US" sz="4000">
                <a:ea typeface="+mj-lt"/>
                <a:cs typeface="+mj-lt"/>
              </a:rPr>
            </a:br>
            <a:r>
              <a:rPr lang="en-US" sz="3800">
                <a:solidFill>
                  <a:srgbClr val="FFFFFF"/>
                </a:solidFill>
                <a:ea typeface="+mj-lt"/>
                <a:cs typeface="+mj-lt"/>
              </a:rPr>
              <a:t>Receive a discount for Planned Giving Day on June 5th.</a:t>
            </a:r>
            <a:endParaRPr lang="en-US" sz="3800">
              <a:ea typeface="Calibri Light"/>
              <a:cs typeface="Calibri Light"/>
            </a:endParaRPr>
          </a:p>
          <a:p>
            <a:endParaRPr lang="en-US" sz="4000">
              <a:solidFill>
                <a:srgbClr val="FFFFFF"/>
              </a:solidFill>
              <a:ea typeface="Calibri Light"/>
              <a:cs typeface="Calibri Light"/>
            </a:endParaRPr>
          </a:p>
          <a:p>
            <a:endParaRPr lang="en-US" sz="4000">
              <a:solidFill>
                <a:srgbClr val="FFFFFF"/>
              </a:solidFill>
              <a:ea typeface="Calibri Light"/>
              <a:cs typeface="Calibri Light"/>
            </a:endParaRPr>
          </a:p>
        </p:txBody>
      </p:sp>
      <p:pic>
        <p:nvPicPr>
          <p:cNvPr id="6" name="Picture 5" descr="A qr code on a white background&#10;&#10;AI-generated content may be incorrect.">
            <a:extLst>
              <a:ext uri="{FF2B5EF4-FFF2-40B4-BE49-F238E27FC236}">
                <a16:creationId xmlns:a16="http://schemas.microsoft.com/office/drawing/2014/main" id="{52611E42-5B60-C415-3BA2-987202F8321E}"/>
              </a:ext>
            </a:extLst>
          </p:cNvPr>
          <p:cNvPicPr>
            <a:picLocks noChangeAspect="1"/>
          </p:cNvPicPr>
          <p:nvPr/>
        </p:nvPicPr>
        <p:blipFill>
          <a:blip r:embed="rId2"/>
          <a:stretch>
            <a:fillRect/>
          </a:stretch>
        </p:blipFill>
        <p:spPr>
          <a:xfrm>
            <a:off x="1849198" y="2181426"/>
            <a:ext cx="3997637" cy="3997637"/>
          </a:xfrm>
          <a:prstGeom prst="rect">
            <a:avLst/>
          </a:prstGeom>
        </p:spPr>
      </p:pic>
      <p:pic>
        <p:nvPicPr>
          <p:cNvPr id="4" name="Picture 3">
            <a:extLst>
              <a:ext uri="{FF2B5EF4-FFF2-40B4-BE49-F238E27FC236}">
                <a16:creationId xmlns:a16="http://schemas.microsoft.com/office/drawing/2014/main" id="{9FB48C55-76AB-677F-3D8A-0A49388E9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165" y="2217815"/>
            <a:ext cx="3977841" cy="3997831"/>
          </a:xfrm>
          <a:prstGeom prst="rect">
            <a:avLst/>
          </a:prstGeom>
        </p:spPr>
      </p:pic>
      <p:sp>
        <p:nvSpPr>
          <p:cNvPr id="3" name="Slide Number Placeholder 2">
            <a:extLst>
              <a:ext uri="{FF2B5EF4-FFF2-40B4-BE49-F238E27FC236}">
                <a16:creationId xmlns:a16="http://schemas.microsoft.com/office/drawing/2014/main" id="{41722C20-755B-F876-4E44-B8ED3C4A46DA}"/>
              </a:ext>
            </a:extLst>
          </p:cNvPr>
          <p:cNvSpPr>
            <a:spLocks noGrp="1"/>
          </p:cNvSpPr>
          <p:nvPr>
            <p:ph type="sldNum" sz="quarter" idx="12"/>
          </p:nvPr>
        </p:nvSpPr>
        <p:spPr>
          <a:xfrm>
            <a:off x="11704320" y="6431079"/>
            <a:ext cx="448056" cy="365125"/>
          </a:xfrm>
        </p:spPr>
        <p:txBody>
          <a:bodyPr vert="horz" lIns="91440" tIns="45720" rIns="91440" bIns="45720" rtlCol="0" anchor="ctr">
            <a:normAutofit/>
          </a:bodyPr>
          <a:lstStyle/>
          <a:p>
            <a:pPr>
              <a:spcAft>
                <a:spcPts val="600"/>
              </a:spcAft>
            </a:pPr>
            <a:fld id="{B6F15528-21DE-4FAA-801E-634DDDAF4B2B}" type="slidenum">
              <a:rPr lang="en-US" sz="1100">
                <a:solidFill>
                  <a:schemeClr val="tx1">
                    <a:lumMod val="50000"/>
                    <a:lumOff val="50000"/>
                  </a:schemeClr>
                </a:solidFill>
              </a:rPr>
              <a:pPr>
                <a:spcAft>
                  <a:spcPts val="600"/>
                </a:spcAft>
              </a:pPr>
              <a:t>38</a:t>
            </a:fld>
            <a:endParaRPr lang="en-US" sz="1100">
              <a:solidFill>
                <a:schemeClr val="tx1">
                  <a:lumMod val="50000"/>
                  <a:lumOff val="50000"/>
                </a:schemeClr>
              </a:solidFill>
            </a:endParaRPr>
          </a:p>
        </p:txBody>
      </p:sp>
      <p:pic>
        <p:nvPicPr>
          <p:cNvPr id="5" name="Picture 4">
            <a:extLst>
              <a:ext uri="{FF2B5EF4-FFF2-40B4-BE49-F238E27FC236}">
                <a16:creationId xmlns:a16="http://schemas.microsoft.com/office/drawing/2014/main" id="{9E965A2E-9823-FA0A-2FF1-CF3E7B48A9F4}"/>
              </a:ext>
            </a:extLst>
          </p:cNvPr>
          <p:cNvPicPr>
            <a:picLocks noChangeAspect="1"/>
          </p:cNvPicPr>
          <p:nvPr/>
        </p:nvPicPr>
        <p:blipFill>
          <a:blip r:embed="rId4"/>
          <a:srcRect/>
          <a:stretch/>
        </p:blipFill>
        <p:spPr>
          <a:xfrm>
            <a:off x="438288" y="5702617"/>
            <a:ext cx="1036843" cy="774383"/>
          </a:xfrm>
          <a:prstGeom prst="rect">
            <a:avLst/>
          </a:prstGeom>
        </p:spPr>
      </p:pic>
    </p:spTree>
    <p:extLst>
      <p:ext uri="{BB962C8B-B14F-4D97-AF65-F5344CB8AC3E}">
        <p14:creationId xmlns:p14="http://schemas.microsoft.com/office/powerpoint/2010/main" val="228697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D13C0-BB84-9E92-D8B0-2B1824F76B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66A9A2-5C89-B94A-0489-BB81AB2C9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sp>
        <p:nvSpPr>
          <p:cNvPr id="2" name="Title 1">
            <a:extLst>
              <a:ext uri="{FF2B5EF4-FFF2-40B4-BE49-F238E27FC236}">
                <a16:creationId xmlns:a16="http://schemas.microsoft.com/office/drawing/2014/main" id="{D1277541-7DC6-DAA7-01D7-D2304310DA6F}"/>
              </a:ext>
            </a:extLst>
          </p:cNvPr>
          <p:cNvSpPr>
            <a:spLocks noGrp="1"/>
          </p:cNvSpPr>
          <p:nvPr>
            <p:ph type="ctrTitle"/>
          </p:nvPr>
        </p:nvSpPr>
        <p:spPr>
          <a:xfrm>
            <a:off x="960534" y="516190"/>
            <a:ext cx="9144000" cy="682134"/>
          </a:xfrm>
        </p:spPr>
        <p:txBody>
          <a:bodyPr anchor="t">
            <a:normAutofit fontScale="90000"/>
          </a:bodyPr>
          <a:lstStyle/>
          <a:p>
            <a:pPr algn="l"/>
            <a:r>
              <a:rPr lang="en-US" sz="4800" b="1">
                <a:solidFill>
                  <a:srgbClr val="019AD9"/>
                </a:solidFill>
                <a:latin typeface="Circe" charset="0"/>
                <a:ea typeface="Circe" charset="0"/>
                <a:cs typeface="Circe" charset="0"/>
              </a:rPr>
              <a:t>WHY Planned Giving?</a:t>
            </a:r>
          </a:p>
        </p:txBody>
      </p:sp>
      <p:sp>
        <p:nvSpPr>
          <p:cNvPr id="3" name="Subtitle 2">
            <a:extLst>
              <a:ext uri="{FF2B5EF4-FFF2-40B4-BE49-F238E27FC236}">
                <a16:creationId xmlns:a16="http://schemas.microsoft.com/office/drawing/2014/main" id="{D9A8D725-976D-8F77-0AA5-1EEA218345AE}"/>
              </a:ext>
            </a:extLst>
          </p:cNvPr>
          <p:cNvSpPr>
            <a:spLocks noGrp="1"/>
          </p:cNvSpPr>
          <p:nvPr>
            <p:ph type="subTitle" idx="1"/>
          </p:nvPr>
        </p:nvSpPr>
        <p:spPr>
          <a:xfrm>
            <a:off x="1073155" y="1421024"/>
            <a:ext cx="8677757" cy="4678680"/>
          </a:xfrm>
        </p:spPr>
        <p:txBody>
          <a:bodyPr anchor="t">
            <a:noAutofit/>
          </a:bodyPr>
          <a:lstStyle/>
          <a:p>
            <a:pPr marL="285750" indent="-285750" algn="l">
              <a:buFont typeface="Arial" panose="020B0604020202020204" pitchFamily="34" charset="0"/>
              <a:buChar char="•"/>
            </a:pPr>
            <a:r>
              <a:rPr lang="en-US" sz="2000">
                <a:latin typeface="Circe"/>
                <a:cs typeface="Times New Roman"/>
              </a:rPr>
              <a:t>A record $5.57 billion was donated in 2023 (6.3 million every hour); Adjusted for inflation, funding down and fewer donors</a:t>
            </a:r>
          </a:p>
          <a:p>
            <a:pPr marL="285750" indent="-285750" algn="l">
              <a:buFont typeface="Arial" panose="020B0604020202020204" pitchFamily="34" charset="0"/>
              <a:buChar char="•"/>
            </a:pPr>
            <a:r>
              <a:rPr lang="en-US" sz="2000">
                <a:latin typeface="Circe"/>
                <a:cs typeface="Times New Roman"/>
              </a:rPr>
              <a:t>A planned gift may be 25x annual giving and may increase annual giving</a:t>
            </a:r>
          </a:p>
          <a:p>
            <a:pPr marL="285750" indent="-285750" algn="l">
              <a:buFont typeface="Arial" panose="020B0604020202020204" pitchFamily="34" charset="0"/>
              <a:buChar char="•"/>
            </a:pPr>
            <a:r>
              <a:rPr lang="en-US" sz="2000">
                <a:latin typeface="Circe"/>
                <a:cs typeface="Times New Roman"/>
              </a:rPr>
              <a:t>Legacy gifts turn the philanthropic faucet on, not off</a:t>
            </a:r>
          </a:p>
          <a:p>
            <a:pPr marL="285750" indent="-285750" algn="l">
              <a:buFont typeface="Arial" panose="020B0604020202020204" pitchFamily="34" charset="0"/>
              <a:buChar char="•"/>
            </a:pPr>
            <a:r>
              <a:rPr lang="en-US" sz="2000">
                <a:latin typeface="Circe"/>
                <a:cs typeface="Times New Roman"/>
              </a:rPr>
              <a:t>Mega planned gifts are from people known to us, but may not be major donors (loyalty, not capacity)</a:t>
            </a:r>
          </a:p>
          <a:p>
            <a:pPr marL="285750" indent="-285750" algn="l">
              <a:buFont typeface="Arial" panose="020B0604020202020204" pitchFamily="34" charset="0"/>
              <a:buChar char="•"/>
            </a:pPr>
            <a:r>
              <a:rPr lang="en-US" sz="2000">
                <a:latin typeface="Circe"/>
                <a:cs typeface="Times New Roman"/>
              </a:rPr>
              <a:t>Less than 3% of donors are engaged in a legacy conversation</a:t>
            </a:r>
          </a:p>
          <a:p>
            <a:pPr marL="285750" indent="-285750" algn="l">
              <a:buFont typeface="Arial" panose="020B0604020202020204" pitchFamily="34" charset="0"/>
              <a:buChar char="•"/>
            </a:pPr>
            <a:r>
              <a:rPr lang="en-US" sz="2000">
                <a:latin typeface="Circe"/>
                <a:cs typeface="Times New Roman"/>
              </a:rPr>
              <a:t>Leverage philanthropy to bring unity to an uncertain world-solutions (Elections, Violence, </a:t>
            </a:r>
            <a:r>
              <a:rPr lang="en-US" sz="2000" err="1">
                <a:latin typeface="Circe"/>
                <a:cs typeface="Times New Roman"/>
              </a:rPr>
              <a:t>Cts</a:t>
            </a:r>
            <a:r>
              <a:rPr lang="en-US" sz="2000">
                <a:latin typeface="Circe"/>
                <a:cs typeface="Times New Roman"/>
              </a:rPr>
              <a:t>)</a:t>
            </a:r>
          </a:p>
          <a:p>
            <a:pPr marL="285750" indent="-285750" algn="l">
              <a:buFont typeface="Arial" panose="020B0604020202020204" pitchFamily="34" charset="0"/>
              <a:buChar char="•"/>
            </a:pPr>
            <a:r>
              <a:rPr lang="en-US" sz="2000">
                <a:latin typeface="Circe"/>
                <a:cs typeface="Times New Roman"/>
              </a:rPr>
              <a:t>The Great Wealth Transfer is an opportunity for new gifts and new donors</a:t>
            </a:r>
            <a:endParaRPr lang="en-US" sz="2000">
              <a:solidFill>
                <a:srgbClr val="272A30"/>
              </a:solidFill>
              <a:latin typeface="Circe"/>
              <a:ea typeface="Circe Light" charset="0"/>
              <a:cs typeface="Circe Light" charset="0"/>
            </a:endParaRPr>
          </a:p>
        </p:txBody>
      </p:sp>
      <p:pic>
        <p:nvPicPr>
          <p:cNvPr id="5" name="Picture 4">
            <a:extLst>
              <a:ext uri="{FF2B5EF4-FFF2-40B4-BE49-F238E27FC236}">
                <a16:creationId xmlns:a16="http://schemas.microsoft.com/office/drawing/2014/main" id="{D14F5F66-635C-864C-505F-5ED5F3B5DF47}"/>
              </a:ext>
            </a:extLst>
          </p:cNvPr>
          <p:cNvPicPr>
            <a:picLocks noChangeAspect="1"/>
          </p:cNvPicPr>
          <p:nvPr/>
        </p:nvPicPr>
        <p:blipFill>
          <a:blip r:embed="rId3"/>
          <a:srcRect/>
          <a:stretch/>
        </p:blipFill>
        <p:spPr>
          <a:xfrm>
            <a:off x="438288" y="5702617"/>
            <a:ext cx="1036843" cy="774383"/>
          </a:xfrm>
          <a:prstGeom prst="rect">
            <a:avLst/>
          </a:prstGeom>
        </p:spPr>
      </p:pic>
      <p:pic>
        <p:nvPicPr>
          <p:cNvPr id="6" name="object 23">
            <a:extLst>
              <a:ext uri="{FF2B5EF4-FFF2-40B4-BE49-F238E27FC236}">
                <a16:creationId xmlns:a16="http://schemas.microsoft.com/office/drawing/2014/main" id="{740D8AEC-FBA6-559E-BAD9-05F3DEAB799D}"/>
              </a:ext>
            </a:extLst>
          </p:cNvPr>
          <p:cNvPicPr/>
          <p:nvPr/>
        </p:nvPicPr>
        <p:blipFill>
          <a:blip r:embed="rId4" cstate="print"/>
          <a:stretch>
            <a:fillRect/>
          </a:stretch>
        </p:blipFill>
        <p:spPr>
          <a:xfrm>
            <a:off x="9754193" y="528140"/>
            <a:ext cx="2180279" cy="649817"/>
          </a:xfrm>
          <a:prstGeom prst="rect">
            <a:avLst/>
          </a:prstGeom>
        </p:spPr>
      </p:pic>
    </p:spTree>
    <p:extLst>
      <p:ext uri="{BB962C8B-B14F-4D97-AF65-F5344CB8AC3E}">
        <p14:creationId xmlns:p14="http://schemas.microsoft.com/office/powerpoint/2010/main" val="236809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4D329-42C6-C7B7-D5E9-B4DD78393C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53C0C88-3AAD-FB32-230F-2C99180D5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sp>
        <p:nvSpPr>
          <p:cNvPr id="2" name="Title 1">
            <a:extLst>
              <a:ext uri="{FF2B5EF4-FFF2-40B4-BE49-F238E27FC236}">
                <a16:creationId xmlns:a16="http://schemas.microsoft.com/office/drawing/2014/main" id="{F0F61E4B-1C26-6D7E-FB32-3629A49B40CC}"/>
              </a:ext>
            </a:extLst>
          </p:cNvPr>
          <p:cNvSpPr>
            <a:spLocks noGrp="1"/>
          </p:cNvSpPr>
          <p:nvPr>
            <p:ph type="ctrTitle"/>
          </p:nvPr>
        </p:nvSpPr>
        <p:spPr>
          <a:xfrm>
            <a:off x="960534" y="496398"/>
            <a:ext cx="9144000" cy="682134"/>
          </a:xfrm>
        </p:spPr>
        <p:txBody>
          <a:bodyPr anchor="t">
            <a:normAutofit fontScale="90000"/>
          </a:bodyPr>
          <a:lstStyle/>
          <a:p>
            <a:pPr algn="l"/>
            <a:r>
              <a:rPr lang="en-US" sz="4800" b="1">
                <a:solidFill>
                  <a:srgbClr val="019AD9"/>
                </a:solidFill>
                <a:latin typeface="Circe" charset="0"/>
                <a:ea typeface="Circe" charset="0"/>
                <a:cs typeface="Circe" charset="0"/>
              </a:rPr>
              <a:t>What is Gift Planning?</a:t>
            </a:r>
          </a:p>
        </p:txBody>
      </p:sp>
      <p:pic>
        <p:nvPicPr>
          <p:cNvPr id="5" name="Picture 4">
            <a:extLst>
              <a:ext uri="{FF2B5EF4-FFF2-40B4-BE49-F238E27FC236}">
                <a16:creationId xmlns:a16="http://schemas.microsoft.com/office/drawing/2014/main" id="{F27EAAD6-D6D9-A748-5D6A-0BEA0EDE840A}"/>
              </a:ext>
            </a:extLst>
          </p:cNvPr>
          <p:cNvPicPr>
            <a:picLocks noChangeAspect="1"/>
          </p:cNvPicPr>
          <p:nvPr/>
        </p:nvPicPr>
        <p:blipFill>
          <a:blip r:embed="rId3"/>
          <a:srcRect/>
          <a:stretch/>
        </p:blipFill>
        <p:spPr>
          <a:xfrm>
            <a:off x="438288" y="5702617"/>
            <a:ext cx="1036843" cy="774383"/>
          </a:xfrm>
          <a:prstGeom prst="rect">
            <a:avLst/>
          </a:prstGeom>
        </p:spPr>
      </p:pic>
      <p:grpSp>
        <p:nvGrpSpPr>
          <p:cNvPr id="18" name="object 3">
            <a:extLst>
              <a:ext uri="{FF2B5EF4-FFF2-40B4-BE49-F238E27FC236}">
                <a16:creationId xmlns:a16="http://schemas.microsoft.com/office/drawing/2014/main" id="{B8226DD3-C5E1-7B7A-6B54-25DC61F86239}"/>
              </a:ext>
            </a:extLst>
          </p:cNvPr>
          <p:cNvGrpSpPr/>
          <p:nvPr/>
        </p:nvGrpSpPr>
        <p:grpSpPr>
          <a:xfrm>
            <a:off x="1267435" y="1613965"/>
            <a:ext cx="1050698" cy="1502742"/>
            <a:chOff x="1095249" y="3031401"/>
            <a:chExt cx="382270" cy="546735"/>
          </a:xfrm>
        </p:grpSpPr>
        <p:sp>
          <p:nvSpPr>
            <p:cNvPr id="19" name="object 4">
              <a:extLst>
                <a:ext uri="{FF2B5EF4-FFF2-40B4-BE49-F238E27FC236}">
                  <a16:creationId xmlns:a16="http://schemas.microsoft.com/office/drawing/2014/main" id="{CA9D2046-2606-BBD1-C5B7-4A9477E747E4}"/>
                </a:ext>
              </a:extLst>
            </p:cNvPr>
            <p:cNvSpPr/>
            <p:nvPr/>
          </p:nvSpPr>
          <p:spPr>
            <a:xfrm>
              <a:off x="1095248" y="3161906"/>
              <a:ext cx="333375" cy="416559"/>
            </a:xfrm>
            <a:custGeom>
              <a:avLst/>
              <a:gdLst/>
              <a:ahLst/>
              <a:cxnLst/>
              <a:rect l="l" t="t" r="r" b="b"/>
              <a:pathLst>
                <a:path w="333375" h="416560">
                  <a:moveTo>
                    <a:pt x="189877" y="416115"/>
                  </a:moveTo>
                  <a:lnTo>
                    <a:pt x="167589" y="370433"/>
                  </a:lnTo>
                  <a:lnTo>
                    <a:pt x="48056" y="320954"/>
                  </a:lnTo>
                  <a:lnTo>
                    <a:pt x="0" y="337426"/>
                  </a:lnTo>
                  <a:lnTo>
                    <a:pt x="189877" y="416115"/>
                  </a:lnTo>
                  <a:close/>
                </a:path>
                <a:path w="333375" h="416560">
                  <a:moveTo>
                    <a:pt x="227660" y="38671"/>
                  </a:moveTo>
                  <a:lnTo>
                    <a:pt x="134505" y="0"/>
                  </a:lnTo>
                  <a:lnTo>
                    <a:pt x="863" y="322922"/>
                  </a:lnTo>
                  <a:lnTo>
                    <a:pt x="48526" y="306565"/>
                  </a:lnTo>
                  <a:lnTo>
                    <a:pt x="106718" y="330720"/>
                  </a:lnTo>
                  <a:lnTo>
                    <a:pt x="140220" y="249961"/>
                  </a:lnTo>
                  <a:lnTo>
                    <a:pt x="100164" y="153225"/>
                  </a:lnTo>
                  <a:lnTo>
                    <a:pt x="196342" y="114274"/>
                  </a:lnTo>
                  <a:lnTo>
                    <a:pt x="227660" y="38671"/>
                  </a:lnTo>
                  <a:close/>
                </a:path>
                <a:path w="333375" h="416560">
                  <a:moveTo>
                    <a:pt x="333184" y="82423"/>
                  </a:moveTo>
                  <a:lnTo>
                    <a:pt x="240093" y="43802"/>
                  </a:lnTo>
                  <a:lnTo>
                    <a:pt x="208775" y="119405"/>
                  </a:lnTo>
                  <a:lnTo>
                    <a:pt x="249224" y="215023"/>
                  </a:lnTo>
                  <a:lnTo>
                    <a:pt x="152654" y="255028"/>
                  </a:lnTo>
                  <a:lnTo>
                    <a:pt x="119151" y="335788"/>
                  </a:lnTo>
                  <a:lnTo>
                    <a:pt x="177355" y="359943"/>
                  </a:lnTo>
                  <a:lnTo>
                    <a:pt x="199529" y="405231"/>
                  </a:lnTo>
                  <a:lnTo>
                    <a:pt x="333184" y="82423"/>
                  </a:lnTo>
                  <a:close/>
                </a:path>
              </a:pathLst>
            </a:custGeom>
            <a:solidFill>
              <a:srgbClr val="E97031"/>
            </a:solidFill>
          </p:spPr>
          <p:txBody>
            <a:bodyPr wrap="square" lIns="0" tIns="0" rIns="0" bIns="0" rtlCol="0"/>
            <a:lstStyle/>
            <a:p>
              <a:endParaRPr/>
            </a:p>
          </p:txBody>
        </p:sp>
        <p:pic>
          <p:nvPicPr>
            <p:cNvPr id="20" name="object 5">
              <a:extLst>
                <a:ext uri="{FF2B5EF4-FFF2-40B4-BE49-F238E27FC236}">
                  <a16:creationId xmlns:a16="http://schemas.microsoft.com/office/drawing/2014/main" id="{6F898E13-C93D-BC8C-9B3B-508B2EF66C8A}"/>
                </a:ext>
              </a:extLst>
            </p:cNvPr>
            <p:cNvPicPr/>
            <p:nvPr/>
          </p:nvPicPr>
          <p:blipFill>
            <a:blip r:embed="rId4" cstate="print"/>
            <a:stretch>
              <a:fillRect/>
            </a:stretch>
          </p:blipFill>
          <p:spPr>
            <a:xfrm>
              <a:off x="1233579" y="3031401"/>
              <a:ext cx="243769" cy="194301"/>
            </a:xfrm>
            <a:prstGeom prst="rect">
              <a:avLst/>
            </a:prstGeom>
          </p:spPr>
        </p:pic>
      </p:grpSp>
      <p:sp>
        <p:nvSpPr>
          <p:cNvPr id="21" name="object 6">
            <a:extLst>
              <a:ext uri="{FF2B5EF4-FFF2-40B4-BE49-F238E27FC236}">
                <a16:creationId xmlns:a16="http://schemas.microsoft.com/office/drawing/2014/main" id="{48CBB2C3-BF51-2AFB-1260-92C9EBD1EA26}"/>
              </a:ext>
            </a:extLst>
          </p:cNvPr>
          <p:cNvSpPr txBox="1"/>
          <p:nvPr/>
        </p:nvSpPr>
        <p:spPr>
          <a:xfrm>
            <a:off x="971253" y="3194407"/>
            <a:ext cx="1717675" cy="625428"/>
          </a:xfrm>
          <a:prstGeom prst="rect">
            <a:avLst/>
          </a:prstGeom>
        </p:spPr>
        <p:txBody>
          <a:bodyPr vert="horz" wrap="square" lIns="0" tIns="8255" rIns="0" bIns="0" rtlCol="0" anchor="t">
            <a:spAutoFit/>
          </a:bodyPr>
          <a:lstStyle/>
          <a:p>
            <a:pPr marL="297815" marR="5080" indent="-285750">
              <a:lnSpc>
                <a:spcPct val="102099"/>
              </a:lnSpc>
              <a:spcBef>
                <a:spcPts val="65"/>
              </a:spcBef>
              <a:buFont typeface="Arial" panose="020B0604020202020204" pitchFamily="34" charset="0"/>
              <a:buChar char="•"/>
              <a:tabLst>
                <a:tab pos="699770" algn="l"/>
              </a:tabLst>
            </a:pPr>
            <a:r>
              <a:rPr sz="2000" b="1">
                <a:latin typeface="Circe Light"/>
                <a:cs typeface="Times New Roman" panose="02020603050405020304" pitchFamily="18" charset="0"/>
              </a:rPr>
              <a:t>Current</a:t>
            </a:r>
            <a:r>
              <a:rPr sz="2000" b="1" spc="-35">
                <a:latin typeface="Circe Light"/>
                <a:cs typeface="Times New Roman" panose="02020603050405020304" pitchFamily="18" charset="0"/>
              </a:rPr>
              <a:t> </a:t>
            </a:r>
            <a:r>
              <a:rPr sz="2000" b="1">
                <a:latin typeface="Circe Light"/>
                <a:cs typeface="Times New Roman" panose="02020603050405020304" pitchFamily="18" charset="0"/>
              </a:rPr>
              <a:t>and</a:t>
            </a:r>
            <a:r>
              <a:rPr sz="2000" b="1" spc="-55">
                <a:latin typeface="Circe Light"/>
                <a:cs typeface="Times New Roman" panose="02020603050405020304" pitchFamily="18" charset="0"/>
              </a:rPr>
              <a:t> </a:t>
            </a:r>
            <a:r>
              <a:rPr sz="2000" b="1" spc="-10">
                <a:latin typeface="Circe Light"/>
                <a:cs typeface="Times New Roman" panose="02020603050405020304" pitchFamily="18" charset="0"/>
              </a:rPr>
              <a:t>deferred</a:t>
            </a:r>
            <a:r>
              <a:rPr lang="en-US" sz="2000" b="1" spc="-10">
                <a:latin typeface="Circe Light"/>
                <a:cs typeface="Times New Roman" panose="02020603050405020304" pitchFamily="18" charset="0"/>
              </a:rPr>
              <a:t> </a:t>
            </a:r>
            <a:r>
              <a:rPr sz="2000" b="1" spc="-10">
                <a:latin typeface="Circe Light"/>
                <a:cs typeface="Times New Roman" panose="02020603050405020304" pitchFamily="18" charset="0"/>
              </a:rPr>
              <a:t>gifts</a:t>
            </a:r>
            <a:endParaRPr sz="2000">
              <a:latin typeface="Circe Light"/>
              <a:cs typeface="Times New Roman" panose="02020603050405020304" pitchFamily="18" charset="0"/>
            </a:endParaRPr>
          </a:p>
        </p:txBody>
      </p:sp>
      <p:sp>
        <p:nvSpPr>
          <p:cNvPr id="22" name="object 7">
            <a:extLst>
              <a:ext uri="{FF2B5EF4-FFF2-40B4-BE49-F238E27FC236}">
                <a16:creationId xmlns:a16="http://schemas.microsoft.com/office/drawing/2014/main" id="{7415126A-677C-B2BC-6DE7-CFE12BAC68AE}"/>
              </a:ext>
            </a:extLst>
          </p:cNvPr>
          <p:cNvSpPr txBox="1"/>
          <p:nvPr/>
        </p:nvSpPr>
        <p:spPr>
          <a:xfrm>
            <a:off x="1350194" y="3819835"/>
            <a:ext cx="1264920" cy="182101"/>
          </a:xfrm>
          <a:prstGeom prst="rect">
            <a:avLst/>
          </a:prstGeom>
        </p:spPr>
        <p:txBody>
          <a:bodyPr vert="horz" wrap="square" lIns="0" tIns="12700" rIns="0" bIns="0" rtlCol="0">
            <a:spAutoFit/>
          </a:bodyPr>
          <a:lstStyle/>
          <a:p>
            <a:pPr marL="12700">
              <a:lnSpc>
                <a:spcPct val="100000"/>
              </a:lnSpc>
              <a:spcBef>
                <a:spcPts val="100"/>
              </a:spcBef>
            </a:pPr>
            <a:r>
              <a:rPr sz="1100" b="1">
                <a:latin typeface="Circe"/>
                <a:cs typeface="Times New Roman" panose="02020603050405020304" pitchFamily="18" charset="0"/>
              </a:rPr>
              <a:t>(cash</a:t>
            </a:r>
            <a:r>
              <a:rPr sz="1100" b="1" spc="-20">
                <a:latin typeface="Circe"/>
                <a:cs typeface="Times New Roman" panose="02020603050405020304" pitchFamily="18" charset="0"/>
              </a:rPr>
              <a:t> </a:t>
            </a:r>
            <a:r>
              <a:rPr sz="1100" b="1">
                <a:latin typeface="Circe"/>
                <a:cs typeface="Times New Roman" panose="02020603050405020304" pitchFamily="18" charset="0"/>
              </a:rPr>
              <a:t>or</a:t>
            </a:r>
            <a:r>
              <a:rPr sz="1100" b="1" spc="-10">
                <a:latin typeface="Circe"/>
                <a:cs typeface="Times New Roman" panose="02020603050405020304" pitchFamily="18" charset="0"/>
              </a:rPr>
              <a:t> </a:t>
            </a:r>
            <a:r>
              <a:rPr sz="1100" b="1">
                <a:latin typeface="Circe"/>
                <a:cs typeface="Times New Roman" panose="02020603050405020304" pitchFamily="18" charset="0"/>
              </a:rPr>
              <a:t>other</a:t>
            </a:r>
            <a:r>
              <a:rPr sz="1100" b="1" spc="-5">
                <a:latin typeface="Circe"/>
                <a:cs typeface="Times New Roman" panose="02020603050405020304" pitchFamily="18" charset="0"/>
              </a:rPr>
              <a:t> </a:t>
            </a:r>
            <a:r>
              <a:rPr sz="1100" b="1" spc="-10">
                <a:latin typeface="Circe"/>
                <a:cs typeface="Times New Roman" panose="02020603050405020304" pitchFamily="18" charset="0"/>
              </a:rPr>
              <a:t>assets)</a:t>
            </a:r>
            <a:endParaRPr sz="1100">
              <a:latin typeface="Circe"/>
              <a:cs typeface="Times New Roman" panose="02020603050405020304" pitchFamily="18" charset="0"/>
            </a:endParaRPr>
          </a:p>
        </p:txBody>
      </p:sp>
      <p:sp>
        <p:nvSpPr>
          <p:cNvPr id="23" name="object 8">
            <a:extLst>
              <a:ext uri="{FF2B5EF4-FFF2-40B4-BE49-F238E27FC236}">
                <a16:creationId xmlns:a16="http://schemas.microsoft.com/office/drawing/2014/main" id="{BEC26AE2-41E1-827F-72EA-3BEED6254967}"/>
              </a:ext>
            </a:extLst>
          </p:cNvPr>
          <p:cNvSpPr/>
          <p:nvPr/>
        </p:nvSpPr>
        <p:spPr>
          <a:xfrm>
            <a:off x="3537346" y="1709683"/>
            <a:ext cx="670017" cy="1449847"/>
          </a:xfrm>
          <a:custGeom>
            <a:avLst/>
            <a:gdLst/>
            <a:ahLst/>
            <a:cxnLst/>
            <a:rect l="l" t="t" r="r" b="b"/>
            <a:pathLst>
              <a:path w="267335" h="578485">
                <a:moveTo>
                  <a:pt x="32263" y="430411"/>
                </a:moveTo>
                <a:lnTo>
                  <a:pt x="0" y="461291"/>
                </a:lnTo>
                <a:lnTo>
                  <a:pt x="12062" y="473818"/>
                </a:lnTo>
                <a:lnTo>
                  <a:pt x="25163" y="485214"/>
                </a:lnTo>
                <a:lnTo>
                  <a:pt x="67757" y="510124"/>
                </a:lnTo>
                <a:lnTo>
                  <a:pt x="110962" y="519408"/>
                </a:lnTo>
                <a:lnTo>
                  <a:pt x="110962" y="578365"/>
                </a:lnTo>
                <a:lnTo>
                  <a:pt x="151291" y="578365"/>
                </a:lnTo>
                <a:lnTo>
                  <a:pt x="151291" y="517839"/>
                </a:lnTo>
                <a:lnTo>
                  <a:pt x="184959" y="508224"/>
                </a:lnTo>
                <a:lnTo>
                  <a:pt x="215293" y="491274"/>
                </a:lnTo>
                <a:lnTo>
                  <a:pt x="232870" y="474573"/>
                </a:lnTo>
                <a:lnTo>
                  <a:pt x="110962" y="474573"/>
                </a:lnTo>
                <a:lnTo>
                  <a:pt x="88504" y="469218"/>
                </a:lnTo>
                <a:lnTo>
                  <a:pt x="67957" y="459470"/>
                </a:lnTo>
                <a:lnTo>
                  <a:pt x="49239" y="446233"/>
                </a:lnTo>
                <a:lnTo>
                  <a:pt x="32263" y="430411"/>
                </a:lnTo>
                <a:close/>
              </a:path>
              <a:path w="267335" h="578485">
                <a:moveTo>
                  <a:pt x="151291" y="0"/>
                </a:moveTo>
                <a:lnTo>
                  <a:pt x="110961" y="0"/>
                </a:lnTo>
                <a:lnTo>
                  <a:pt x="110961" y="60974"/>
                </a:lnTo>
                <a:lnTo>
                  <a:pt x="100719" y="63378"/>
                </a:lnTo>
                <a:lnTo>
                  <a:pt x="38269" y="102219"/>
                </a:lnTo>
                <a:lnTo>
                  <a:pt x="16488" y="138903"/>
                </a:lnTo>
                <a:lnTo>
                  <a:pt x="8182" y="180672"/>
                </a:lnTo>
                <a:lnTo>
                  <a:pt x="15403" y="223051"/>
                </a:lnTo>
                <a:lnTo>
                  <a:pt x="31492" y="250727"/>
                </a:lnTo>
                <a:lnTo>
                  <a:pt x="54129" y="271368"/>
                </a:lnTo>
                <a:lnTo>
                  <a:pt x="81293" y="286723"/>
                </a:lnTo>
                <a:lnTo>
                  <a:pt x="110961" y="298542"/>
                </a:lnTo>
                <a:lnTo>
                  <a:pt x="110962" y="474573"/>
                </a:lnTo>
                <a:lnTo>
                  <a:pt x="232870" y="474573"/>
                </a:lnTo>
                <a:lnTo>
                  <a:pt x="234757" y="472780"/>
                </a:lnTo>
                <a:lnTo>
                  <a:pt x="151291" y="472780"/>
                </a:lnTo>
                <a:lnTo>
                  <a:pt x="151291" y="312104"/>
                </a:lnTo>
                <a:lnTo>
                  <a:pt x="239099" y="312104"/>
                </a:lnTo>
                <a:lnTo>
                  <a:pt x="231502" y="302633"/>
                </a:lnTo>
                <a:lnTo>
                  <a:pt x="213313" y="289867"/>
                </a:lnTo>
                <a:lnTo>
                  <a:pt x="193371" y="280033"/>
                </a:lnTo>
                <a:lnTo>
                  <a:pt x="172441" y="272196"/>
                </a:lnTo>
                <a:lnTo>
                  <a:pt x="151291" y="265420"/>
                </a:lnTo>
                <a:lnTo>
                  <a:pt x="151291" y="252530"/>
                </a:lnTo>
                <a:lnTo>
                  <a:pt x="110961" y="252530"/>
                </a:lnTo>
                <a:lnTo>
                  <a:pt x="77354" y="233588"/>
                </a:lnTo>
                <a:lnTo>
                  <a:pt x="54416" y="172942"/>
                </a:lnTo>
                <a:lnTo>
                  <a:pt x="65113" y="141340"/>
                </a:lnTo>
                <a:lnTo>
                  <a:pt x="88612" y="116962"/>
                </a:lnTo>
                <a:lnTo>
                  <a:pt x="95558" y="112478"/>
                </a:lnTo>
                <a:lnTo>
                  <a:pt x="103064" y="109060"/>
                </a:lnTo>
                <a:lnTo>
                  <a:pt x="110961" y="106650"/>
                </a:lnTo>
                <a:lnTo>
                  <a:pt x="151291" y="106650"/>
                </a:lnTo>
                <a:lnTo>
                  <a:pt x="151291" y="102839"/>
                </a:lnTo>
                <a:lnTo>
                  <a:pt x="251541" y="102839"/>
                </a:lnTo>
                <a:lnTo>
                  <a:pt x="232887" y="87061"/>
                </a:lnTo>
                <a:lnTo>
                  <a:pt x="207661" y="72632"/>
                </a:lnTo>
                <a:lnTo>
                  <a:pt x="180240" y="62994"/>
                </a:lnTo>
                <a:lnTo>
                  <a:pt x="151291" y="58453"/>
                </a:lnTo>
                <a:lnTo>
                  <a:pt x="151291" y="0"/>
                </a:lnTo>
                <a:close/>
              </a:path>
              <a:path w="267335" h="578485">
                <a:moveTo>
                  <a:pt x="239099" y="312104"/>
                </a:moveTo>
                <a:lnTo>
                  <a:pt x="151291" y="312104"/>
                </a:lnTo>
                <a:lnTo>
                  <a:pt x="171829" y="319720"/>
                </a:lnTo>
                <a:lnTo>
                  <a:pt x="191620" y="329611"/>
                </a:lnTo>
                <a:lnTo>
                  <a:pt x="208430" y="343148"/>
                </a:lnTo>
                <a:lnTo>
                  <a:pt x="220019" y="361702"/>
                </a:lnTo>
                <a:lnTo>
                  <a:pt x="224290" y="384189"/>
                </a:lnTo>
                <a:lnTo>
                  <a:pt x="221461" y="407343"/>
                </a:lnTo>
                <a:lnTo>
                  <a:pt x="198958" y="447561"/>
                </a:lnTo>
                <a:lnTo>
                  <a:pt x="164254" y="469218"/>
                </a:lnTo>
                <a:lnTo>
                  <a:pt x="164108" y="469218"/>
                </a:lnTo>
                <a:lnTo>
                  <a:pt x="151291" y="472780"/>
                </a:lnTo>
                <a:lnTo>
                  <a:pt x="234757" y="472780"/>
                </a:lnTo>
                <a:lnTo>
                  <a:pt x="240386" y="467431"/>
                </a:lnTo>
                <a:lnTo>
                  <a:pt x="258332" y="437137"/>
                </a:lnTo>
                <a:lnTo>
                  <a:pt x="267247" y="401974"/>
                </a:lnTo>
                <a:lnTo>
                  <a:pt x="266174" y="365534"/>
                </a:lnTo>
                <a:lnTo>
                  <a:pt x="254472" y="331270"/>
                </a:lnTo>
                <a:lnTo>
                  <a:pt x="239099" y="312104"/>
                </a:lnTo>
                <a:close/>
              </a:path>
              <a:path w="267335" h="578485">
                <a:moveTo>
                  <a:pt x="151291" y="106650"/>
                </a:moveTo>
                <a:lnTo>
                  <a:pt x="110961" y="106650"/>
                </a:lnTo>
                <a:lnTo>
                  <a:pt x="110961" y="252530"/>
                </a:lnTo>
                <a:lnTo>
                  <a:pt x="151291" y="252530"/>
                </a:lnTo>
                <a:lnTo>
                  <a:pt x="151291" y="106650"/>
                </a:lnTo>
                <a:close/>
              </a:path>
              <a:path w="267335" h="578485">
                <a:moveTo>
                  <a:pt x="251541" y="102839"/>
                </a:moveTo>
                <a:lnTo>
                  <a:pt x="151291" y="102839"/>
                </a:lnTo>
                <a:lnTo>
                  <a:pt x="171260" y="106516"/>
                </a:lnTo>
                <a:lnTo>
                  <a:pt x="190143" y="113550"/>
                </a:lnTo>
                <a:lnTo>
                  <a:pt x="207524" y="123747"/>
                </a:lnTo>
                <a:lnTo>
                  <a:pt x="222988" y="136913"/>
                </a:lnTo>
                <a:lnTo>
                  <a:pt x="255251" y="105977"/>
                </a:lnTo>
                <a:lnTo>
                  <a:pt x="251541" y="102839"/>
                </a:lnTo>
                <a:close/>
              </a:path>
            </a:pathLst>
          </a:custGeom>
          <a:solidFill>
            <a:srgbClr val="186B23"/>
          </a:solidFill>
        </p:spPr>
        <p:txBody>
          <a:bodyPr wrap="square" lIns="0" tIns="0" rIns="0" bIns="0" rtlCol="0"/>
          <a:lstStyle/>
          <a:p>
            <a:endParaRPr/>
          </a:p>
        </p:txBody>
      </p:sp>
      <p:sp>
        <p:nvSpPr>
          <p:cNvPr id="24" name="object 9">
            <a:extLst>
              <a:ext uri="{FF2B5EF4-FFF2-40B4-BE49-F238E27FC236}">
                <a16:creationId xmlns:a16="http://schemas.microsoft.com/office/drawing/2014/main" id="{800C3BDF-EC47-CEB0-C372-414BCD433EDB}"/>
              </a:ext>
            </a:extLst>
          </p:cNvPr>
          <p:cNvSpPr txBox="1"/>
          <p:nvPr/>
        </p:nvSpPr>
        <p:spPr>
          <a:xfrm>
            <a:off x="3084686" y="3194407"/>
            <a:ext cx="1873885" cy="2509020"/>
          </a:xfrm>
          <a:prstGeom prst="rect">
            <a:avLst/>
          </a:prstGeom>
        </p:spPr>
        <p:txBody>
          <a:bodyPr vert="horz" wrap="square" lIns="0" tIns="8255" rIns="0" bIns="0" rtlCol="0" anchor="t">
            <a:spAutoFit/>
          </a:bodyPr>
          <a:lstStyle/>
          <a:p>
            <a:pPr marL="392430" marR="98425" indent="-285750">
              <a:lnSpc>
                <a:spcPct val="102099"/>
              </a:lnSpc>
              <a:spcBef>
                <a:spcPts val="65"/>
              </a:spcBef>
              <a:buFont typeface="Arial" panose="020B0604020202020204" pitchFamily="34" charset="0"/>
              <a:buChar char="•"/>
              <a:tabLst>
                <a:tab pos="342900" algn="l"/>
              </a:tabLst>
            </a:pPr>
            <a:r>
              <a:rPr sz="2000" b="1" spc="-10">
                <a:latin typeface="Circe"/>
                <a:cs typeface="Calibri"/>
              </a:rPr>
              <a:t>Integrates</a:t>
            </a:r>
            <a:r>
              <a:rPr sz="2000" b="1" spc="-50">
                <a:latin typeface="Circe"/>
                <a:cs typeface="Calibri"/>
              </a:rPr>
              <a:t> </a:t>
            </a:r>
            <a:r>
              <a:rPr sz="2000" b="1" spc="-10">
                <a:latin typeface="Circe"/>
                <a:cs typeface="Calibri"/>
              </a:rPr>
              <a:t>charitable </a:t>
            </a:r>
            <a:r>
              <a:rPr sz="2000" b="1">
                <a:latin typeface="Circe"/>
                <a:cs typeface="Calibri"/>
              </a:rPr>
              <a:t>giving</a:t>
            </a:r>
            <a:r>
              <a:rPr sz="2000" b="1" spc="-40">
                <a:latin typeface="Circe"/>
                <a:cs typeface="Calibri"/>
              </a:rPr>
              <a:t> </a:t>
            </a:r>
            <a:r>
              <a:rPr sz="2000" b="1">
                <a:latin typeface="Circe"/>
                <a:cs typeface="Calibri"/>
              </a:rPr>
              <a:t>with</a:t>
            </a:r>
            <a:r>
              <a:rPr sz="2000" b="1" spc="-45">
                <a:latin typeface="Circe"/>
                <a:cs typeface="Calibri"/>
              </a:rPr>
              <a:t> </a:t>
            </a:r>
            <a:r>
              <a:rPr sz="2000" b="1" spc="-20">
                <a:latin typeface="Circe"/>
                <a:cs typeface="Calibri"/>
              </a:rPr>
              <a:t>you</a:t>
            </a:r>
            <a:r>
              <a:rPr lang="en-US" sz="2000" b="1" spc="-20">
                <a:latin typeface="Circe"/>
                <a:cs typeface="Calibri"/>
              </a:rPr>
              <a:t>r </a:t>
            </a:r>
            <a:r>
              <a:rPr sz="2000" b="1">
                <a:latin typeface="Circe"/>
                <a:cs typeface="Calibri"/>
              </a:rPr>
              <a:t>financial,</a:t>
            </a:r>
            <a:r>
              <a:rPr sz="2000" b="1" spc="-45">
                <a:latin typeface="Circe"/>
                <a:cs typeface="Calibri"/>
              </a:rPr>
              <a:t> </a:t>
            </a:r>
            <a:r>
              <a:rPr sz="2000" b="1">
                <a:latin typeface="Circe"/>
                <a:cs typeface="Calibri"/>
              </a:rPr>
              <a:t>tax,</a:t>
            </a:r>
            <a:r>
              <a:rPr sz="2000" b="1" spc="-30">
                <a:latin typeface="Circe"/>
                <a:cs typeface="Calibri"/>
              </a:rPr>
              <a:t> </a:t>
            </a:r>
            <a:r>
              <a:rPr sz="2000" b="1" spc="-10">
                <a:latin typeface="Circe"/>
                <a:cs typeface="Calibri"/>
              </a:rPr>
              <a:t>estate,</a:t>
            </a:r>
            <a:r>
              <a:rPr sz="2000" b="1" spc="-45">
                <a:latin typeface="Circe"/>
                <a:cs typeface="Calibri"/>
              </a:rPr>
              <a:t> </a:t>
            </a:r>
            <a:r>
              <a:rPr sz="2000" b="1" spc="-25">
                <a:latin typeface="Circe"/>
                <a:cs typeface="Calibri"/>
              </a:rPr>
              <a:t>and</a:t>
            </a:r>
            <a:r>
              <a:rPr lang="en-US" sz="2000" spc="-25">
                <a:latin typeface="Circe"/>
                <a:cs typeface="Calibri"/>
              </a:rPr>
              <a:t> </a:t>
            </a:r>
            <a:r>
              <a:rPr sz="2000" b="1">
                <a:latin typeface="Circe"/>
                <a:cs typeface="Calibri"/>
              </a:rPr>
              <a:t>family</a:t>
            </a:r>
            <a:r>
              <a:rPr sz="2000" b="1" spc="-75">
                <a:latin typeface="Circe"/>
                <a:cs typeface="Calibri"/>
              </a:rPr>
              <a:t> </a:t>
            </a:r>
            <a:r>
              <a:rPr sz="2000" b="1" spc="-10">
                <a:latin typeface="Circe"/>
                <a:cs typeface="Calibri"/>
              </a:rPr>
              <a:t>plans</a:t>
            </a:r>
            <a:endParaRPr sz="2000">
              <a:latin typeface="Circe"/>
              <a:cs typeface="Calibri"/>
            </a:endParaRPr>
          </a:p>
        </p:txBody>
      </p:sp>
      <p:sp>
        <p:nvSpPr>
          <p:cNvPr id="25" name="object 10">
            <a:extLst>
              <a:ext uri="{FF2B5EF4-FFF2-40B4-BE49-F238E27FC236}">
                <a16:creationId xmlns:a16="http://schemas.microsoft.com/office/drawing/2014/main" id="{8A4FFB13-8E80-D6DA-6FE6-E203718872D0}"/>
              </a:ext>
            </a:extLst>
          </p:cNvPr>
          <p:cNvSpPr/>
          <p:nvPr/>
        </p:nvSpPr>
        <p:spPr>
          <a:xfrm>
            <a:off x="5654204" y="2300844"/>
            <a:ext cx="1118253" cy="785861"/>
          </a:xfrm>
          <a:custGeom>
            <a:avLst/>
            <a:gdLst/>
            <a:ahLst/>
            <a:cxnLst/>
            <a:rect l="l" t="t" r="r" b="b"/>
            <a:pathLst>
              <a:path w="621664" h="436879">
                <a:moveTo>
                  <a:pt x="566621" y="0"/>
                </a:moveTo>
                <a:lnTo>
                  <a:pt x="222481" y="325498"/>
                </a:lnTo>
                <a:lnTo>
                  <a:pt x="57132" y="156023"/>
                </a:lnTo>
                <a:lnTo>
                  <a:pt x="0" y="210497"/>
                </a:lnTo>
                <a:lnTo>
                  <a:pt x="219792" y="436464"/>
                </a:lnTo>
                <a:lnTo>
                  <a:pt x="277597" y="382662"/>
                </a:lnTo>
                <a:lnTo>
                  <a:pt x="621065" y="56491"/>
                </a:lnTo>
                <a:lnTo>
                  <a:pt x="566621" y="0"/>
                </a:lnTo>
                <a:close/>
              </a:path>
            </a:pathLst>
          </a:custGeom>
          <a:solidFill>
            <a:srgbClr val="0F9ED4"/>
          </a:solidFill>
        </p:spPr>
        <p:txBody>
          <a:bodyPr wrap="square" lIns="0" tIns="0" rIns="0" bIns="0" rtlCol="0"/>
          <a:lstStyle/>
          <a:p>
            <a:endParaRPr/>
          </a:p>
        </p:txBody>
      </p:sp>
      <p:sp>
        <p:nvSpPr>
          <p:cNvPr id="26" name="object 11">
            <a:extLst>
              <a:ext uri="{FF2B5EF4-FFF2-40B4-BE49-F238E27FC236}">
                <a16:creationId xmlns:a16="http://schemas.microsoft.com/office/drawing/2014/main" id="{E0A4B3F2-87E4-E91A-38EF-746749BB1382}"/>
              </a:ext>
            </a:extLst>
          </p:cNvPr>
          <p:cNvSpPr txBox="1"/>
          <p:nvPr/>
        </p:nvSpPr>
        <p:spPr>
          <a:xfrm>
            <a:off x="5280516" y="3194407"/>
            <a:ext cx="1865630" cy="1253292"/>
          </a:xfrm>
          <a:prstGeom prst="rect">
            <a:avLst/>
          </a:prstGeom>
        </p:spPr>
        <p:txBody>
          <a:bodyPr vert="horz" wrap="square" lIns="0" tIns="8255" rIns="0" bIns="0" rtlCol="0" anchor="t">
            <a:spAutoFit/>
          </a:bodyPr>
          <a:lstStyle/>
          <a:p>
            <a:pPr marL="297815" marR="5080" indent="-285750">
              <a:lnSpc>
                <a:spcPct val="102099"/>
              </a:lnSpc>
              <a:spcBef>
                <a:spcPts val="65"/>
              </a:spcBef>
              <a:buFont typeface="Arial" panose="020B0604020202020204" pitchFamily="34" charset="0"/>
              <a:buChar char="•"/>
              <a:tabLst>
                <a:tab pos="262255" algn="l"/>
              </a:tabLst>
            </a:pPr>
            <a:r>
              <a:rPr sz="2000" b="1">
                <a:latin typeface="Circe Light"/>
                <a:cs typeface="Calibri"/>
              </a:rPr>
              <a:t>From</a:t>
            </a:r>
            <a:r>
              <a:rPr sz="2000" b="1" spc="-50">
                <a:latin typeface="Circe Light"/>
                <a:cs typeface="Calibri"/>
              </a:rPr>
              <a:t> </a:t>
            </a:r>
            <a:r>
              <a:rPr sz="2000" b="1">
                <a:latin typeface="Circe Light"/>
                <a:cs typeface="Calibri"/>
              </a:rPr>
              <a:t>simple</a:t>
            </a:r>
            <a:r>
              <a:rPr sz="2000" b="1" spc="-25">
                <a:latin typeface="Circe Light"/>
                <a:cs typeface="Calibri"/>
              </a:rPr>
              <a:t> </a:t>
            </a:r>
            <a:r>
              <a:rPr sz="2000" b="1">
                <a:latin typeface="Circe Light"/>
                <a:cs typeface="Calibri"/>
              </a:rPr>
              <a:t>options</a:t>
            </a:r>
            <a:r>
              <a:rPr sz="2000" b="1" spc="-50">
                <a:latin typeface="Circe Light"/>
                <a:cs typeface="Calibri"/>
              </a:rPr>
              <a:t> </a:t>
            </a:r>
            <a:r>
              <a:rPr sz="2000" b="1" spc="-35">
                <a:latin typeface="Circe Light"/>
                <a:cs typeface="Calibri"/>
              </a:rPr>
              <a:t>to </a:t>
            </a:r>
            <a:r>
              <a:rPr sz="2000" b="1">
                <a:latin typeface="Circe Light"/>
                <a:cs typeface="Calibri"/>
              </a:rPr>
              <a:t>more</a:t>
            </a:r>
            <a:r>
              <a:rPr sz="2000" b="1" spc="-55">
                <a:latin typeface="Circe Light"/>
                <a:cs typeface="Calibri"/>
              </a:rPr>
              <a:t> </a:t>
            </a:r>
            <a:r>
              <a:rPr sz="2000" b="1">
                <a:latin typeface="Circe Light"/>
                <a:cs typeface="Calibri"/>
              </a:rPr>
              <a:t>complex</a:t>
            </a:r>
            <a:r>
              <a:rPr sz="2000" b="1" spc="-50">
                <a:latin typeface="Circe Light"/>
                <a:cs typeface="Calibri"/>
              </a:rPr>
              <a:t> </a:t>
            </a:r>
            <a:r>
              <a:rPr sz="2000" b="1" spc="-20">
                <a:latin typeface="Circe Light"/>
                <a:cs typeface="Calibri"/>
              </a:rPr>
              <a:t>gift</a:t>
            </a:r>
            <a:r>
              <a:rPr lang="en-US" sz="2000">
                <a:latin typeface="Circe Light"/>
                <a:cs typeface="Calibri"/>
              </a:rPr>
              <a:t> </a:t>
            </a:r>
            <a:r>
              <a:rPr sz="2000" b="1" spc="-10">
                <a:latin typeface="Circe Light"/>
                <a:cs typeface="Calibri"/>
              </a:rPr>
              <a:t>structures</a:t>
            </a:r>
            <a:endParaRPr sz="2000">
              <a:latin typeface="Circe Light"/>
              <a:cs typeface="Calibri"/>
            </a:endParaRPr>
          </a:p>
        </p:txBody>
      </p:sp>
      <p:sp>
        <p:nvSpPr>
          <p:cNvPr id="27" name="object 12">
            <a:extLst>
              <a:ext uri="{FF2B5EF4-FFF2-40B4-BE49-F238E27FC236}">
                <a16:creationId xmlns:a16="http://schemas.microsoft.com/office/drawing/2014/main" id="{9BC63185-5651-6D63-AA18-10AFA5F764A4}"/>
              </a:ext>
            </a:extLst>
          </p:cNvPr>
          <p:cNvSpPr/>
          <p:nvPr/>
        </p:nvSpPr>
        <p:spPr>
          <a:xfrm>
            <a:off x="7757507" y="2184281"/>
            <a:ext cx="1260210" cy="785861"/>
          </a:xfrm>
          <a:custGeom>
            <a:avLst/>
            <a:gdLst/>
            <a:ahLst/>
            <a:cxnLst/>
            <a:rect l="l" t="t" r="r" b="b"/>
            <a:pathLst>
              <a:path w="565150" h="352425">
                <a:moveTo>
                  <a:pt x="181483" y="60528"/>
                </a:moveTo>
                <a:lnTo>
                  <a:pt x="176720" y="36982"/>
                </a:lnTo>
                <a:lnTo>
                  <a:pt x="163753" y="17741"/>
                </a:lnTo>
                <a:lnTo>
                  <a:pt x="144526" y="4762"/>
                </a:lnTo>
                <a:lnTo>
                  <a:pt x="120992" y="0"/>
                </a:lnTo>
                <a:lnTo>
                  <a:pt x="97421" y="4762"/>
                </a:lnTo>
                <a:lnTo>
                  <a:pt x="78193" y="17741"/>
                </a:lnTo>
                <a:lnTo>
                  <a:pt x="65239" y="36982"/>
                </a:lnTo>
                <a:lnTo>
                  <a:pt x="60490" y="60528"/>
                </a:lnTo>
                <a:lnTo>
                  <a:pt x="65239" y="84074"/>
                </a:lnTo>
                <a:lnTo>
                  <a:pt x="78193" y="103314"/>
                </a:lnTo>
                <a:lnTo>
                  <a:pt x="97421" y="116293"/>
                </a:lnTo>
                <a:lnTo>
                  <a:pt x="120992" y="121056"/>
                </a:lnTo>
                <a:lnTo>
                  <a:pt x="144526" y="116293"/>
                </a:lnTo>
                <a:lnTo>
                  <a:pt x="163753" y="103314"/>
                </a:lnTo>
                <a:lnTo>
                  <a:pt x="176720" y="84074"/>
                </a:lnTo>
                <a:lnTo>
                  <a:pt x="181483" y="60528"/>
                </a:lnTo>
                <a:close/>
              </a:path>
              <a:path w="565150" h="352425">
                <a:moveTo>
                  <a:pt x="219125" y="215201"/>
                </a:moveTo>
                <a:lnTo>
                  <a:pt x="209105" y="202361"/>
                </a:lnTo>
                <a:lnTo>
                  <a:pt x="201472" y="188137"/>
                </a:lnTo>
                <a:lnTo>
                  <a:pt x="196621" y="172643"/>
                </a:lnTo>
                <a:lnTo>
                  <a:pt x="194919" y="153339"/>
                </a:lnTo>
                <a:lnTo>
                  <a:pt x="176771" y="146710"/>
                </a:lnTo>
                <a:lnTo>
                  <a:pt x="159169" y="142303"/>
                </a:lnTo>
                <a:lnTo>
                  <a:pt x="146862" y="139712"/>
                </a:lnTo>
                <a:lnTo>
                  <a:pt x="134048" y="137883"/>
                </a:lnTo>
                <a:lnTo>
                  <a:pt x="120992" y="137198"/>
                </a:lnTo>
                <a:lnTo>
                  <a:pt x="108673" y="137693"/>
                </a:lnTo>
                <a:lnTo>
                  <a:pt x="71247" y="145262"/>
                </a:lnTo>
                <a:lnTo>
                  <a:pt x="25692" y="164934"/>
                </a:lnTo>
                <a:lnTo>
                  <a:pt x="0" y="197726"/>
                </a:lnTo>
                <a:lnTo>
                  <a:pt x="0" y="258241"/>
                </a:lnTo>
                <a:lnTo>
                  <a:pt x="145186" y="258241"/>
                </a:lnTo>
                <a:lnTo>
                  <a:pt x="149212" y="252869"/>
                </a:lnTo>
                <a:lnTo>
                  <a:pt x="151904" y="250177"/>
                </a:lnTo>
                <a:lnTo>
                  <a:pt x="157289" y="246138"/>
                </a:lnTo>
                <a:lnTo>
                  <a:pt x="171856" y="236575"/>
                </a:lnTo>
                <a:lnTo>
                  <a:pt x="187198" y="228155"/>
                </a:lnTo>
                <a:lnTo>
                  <a:pt x="203034" y="220980"/>
                </a:lnTo>
                <a:lnTo>
                  <a:pt x="219125" y="215201"/>
                </a:lnTo>
                <a:close/>
              </a:path>
              <a:path w="565150" h="352425">
                <a:moveTo>
                  <a:pt x="342798" y="154673"/>
                </a:moveTo>
                <a:lnTo>
                  <a:pt x="338035" y="131127"/>
                </a:lnTo>
                <a:lnTo>
                  <a:pt x="325069" y="111887"/>
                </a:lnTo>
                <a:lnTo>
                  <a:pt x="305841" y="98907"/>
                </a:lnTo>
                <a:lnTo>
                  <a:pt x="282308" y="94157"/>
                </a:lnTo>
                <a:lnTo>
                  <a:pt x="258749" y="98907"/>
                </a:lnTo>
                <a:lnTo>
                  <a:pt x="239522" y="111887"/>
                </a:lnTo>
                <a:lnTo>
                  <a:pt x="226555" y="131127"/>
                </a:lnTo>
                <a:lnTo>
                  <a:pt x="221805" y="154673"/>
                </a:lnTo>
                <a:lnTo>
                  <a:pt x="226555" y="178231"/>
                </a:lnTo>
                <a:lnTo>
                  <a:pt x="239522" y="197472"/>
                </a:lnTo>
                <a:lnTo>
                  <a:pt x="258749" y="210451"/>
                </a:lnTo>
                <a:lnTo>
                  <a:pt x="282308" y="215201"/>
                </a:lnTo>
                <a:lnTo>
                  <a:pt x="305841" y="210451"/>
                </a:lnTo>
                <a:lnTo>
                  <a:pt x="325069" y="197472"/>
                </a:lnTo>
                <a:lnTo>
                  <a:pt x="338035" y="178231"/>
                </a:lnTo>
                <a:lnTo>
                  <a:pt x="342798" y="154673"/>
                </a:lnTo>
                <a:close/>
              </a:path>
              <a:path w="565150" h="352425">
                <a:moveTo>
                  <a:pt x="403288" y="291871"/>
                </a:moveTo>
                <a:lnTo>
                  <a:pt x="378167" y="258330"/>
                </a:lnTo>
                <a:lnTo>
                  <a:pt x="332041" y="239420"/>
                </a:lnTo>
                <a:lnTo>
                  <a:pt x="282308" y="231343"/>
                </a:lnTo>
                <a:lnTo>
                  <a:pt x="270002" y="231851"/>
                </a:lnTo>
                <a:lnTo>
                  <a:pt x="216712" y="244398"/>
                </a:lnTo>
                <a:lnTo>
                  <a:pt x="173418" y="267665"/>
                </a:lnTo>
                <a:lnTo>
                  <a:pt x="161315" y="291871"/>
                </a:lnTo>
                <a:lnTo>
                  <a:pt x="161315" y="352399"/>
                </a:lnTo>
                <a:lnTo>
                  <a:pt x="403288" y="352399"/>
                </a:lnTo>
                <a:lnTo>
                  <a:pt x="403288" y="291871"/>
                </a:lnTo>
                <a:close/>
              </a:path>
              <a:path w="565150" h="352425">
                <a:moveTo>
                  <a:pt x="504113" y="60528"/>
                </a:moveTo>
                <a:lnTo>
                  <a:pt x="499364" y="36982"/>
                </a:lnTo>
                <a:lnTo>
                  <a:pt x="486384" y="17741"/>
                </a:lnTo>
                <a:lnTo>
                  <a:pt x="467156" y="4762"/>
                </a:lnTo>
                <a:lnTo>
                  <a:pt x="443623" y="0"/>
                </a:lnTo>
                <a:lnTo>
                  <a:pt x="420065" y="4762"/>
                </a:lnTo>
                <a:lnTo>
                  <a:pt x="400837" y="17741"/>
                </a:lnTo>
                <a:lnTo>
                  <a:pt x="387883" y="36982"/>
                </a:lnTo>
                <a:lnTo>
                  <a:pt x="383133" y="60528"/>
                </a:lnTo>
                <a:lnTo>
                  <a:pt x="387883" y="84074"/>
                </a:lnTo>
                <a:lnTo>
                  <a:pt x="400837" y="103314"/>
                </a:lnTo>
                <a:lnTo>
                  <a:pt x="420065" y="116293"/>
                </a:lnTo>
                <a:lnTo>
                  <a:pt x="443623" y="121056"/>
                </a:lnTo>
                <a:lnTo>
                  <a:pt x="467156" y="116293"/>
                </a:lnTo>
                <a:lnTo>
                  <a:pt x="486384" y="103314"/>
                </a:lnTo>
                <a:lnTo>
                  <a:pt x="499364" y="84074"/>
                </a:lnTo>
                <a:lnTo>
                  <a:pt x="504113" y="60528"/>
                </a:lnTo>
                <a:close/>
              </a:path>
              <a:path w="565150" h="352425">
                <a:moveTo>
                  <a:pt x="564616" y="197726"/>
                </a:moveTo>
                <a:lnTo>
                  <a:pt x="539483" y="164172"/>
                </a:lnTo>
                <a:lnTo>
                  <a:pt x="493356" y="145262"/>
                </a:lnTo>
                <a:lnTo>
                  <a:pt x="443623" y="137198"/>
                </a:lnTo>
                <a:lnTo>
                  <a:pt x="431317" y="137693"/>
                </a:lnTo>
                <a:lnTo>
                  <a:pt x="387832" y="147307"/>
                </a:lnTo>
                <a:lnTo>
                  <a:pt x="367982" y="172834"/>
                </a:lnTo>
                <a:lnTo>
                  <a:pt x="363131" y="188645"/>
                </a:lnTo>
                <a:lnTo>
                  <a:pt x="355511" y="202933"/>
                </a:lnTo>
                <a:lnTo>
                  <a:pt x="345490" y="215201"/>
                </a:lnTo>
                <a:lnTo>
                  <a:pt x="363651" y="221742"/>
                </a:lnTo>
                <a:lnTo>
                  <a:pt x="379933" y="229158"/>
                </a:lnTo>
                <a:lnTo>
                  <a:pt x="394449" y="237337"/>
                </a:lnTo>
                <a:lnTo>
                  <a:pt x="407327" y="246138"/>
                </a:lnTo>
                <a:lnTo>
                  <a:pt x="411365" y="250177"/>
                </a:lnTo>
                <a:lnTo>
                  <a:pt x="415391" y="252869"/>
                </a:lnTo>
                <a:lnTo>
                  <a:pt x="418084" y="258241"/>
                </a:lnTo>
                <a:lnTo>
                  <a:pt x="564616" y="258241"/>
                </a:lnTo>
                <a:lnTo>
                  <a:pt x="564616" y="197726"/>
                </a:lnTo>
                <a:close/>
              </a:path>
            </a:pathLst>
          </a:custGeom>
          <a:solidFill>
            <a:srgbClr val="9F2B92"/>
          </a:solidFill>
        </p:spPr>
        <p:txBody>
          <a:bodyPr wrap="square" lIns="0" tIns="0" rIns="0" bIns="0" rtlCol="0"/>
          <a:lstStyle/>
          <a:p>
            <a:endParaRPr/>
          </a:p>
        </p:txBody>
      </p:sp>
      <p:sp>
        <p:nvSpPr>
          <p:cNvPr id="28" name="object 13">
            <a:extLst>
              <a:ext uri="{FF2B5EF4-FFF2-40B4-BE49-F238E27FC236}">
                <a16:creationId xmlns:a16="http://schemas.microsoft.com/office/drawing/2014/main" id="{9F83FF06-0241-6DDC-C7DD-29E42EB97B48}"/>
              </a:ext>
            </a:extLst>
          </p:cNvPr>
          <p:cNvSpPr txBox="1"/>
          <p:nvPr/>
        </p:nvSpPr>
        <p:spPr>
          <a:xfrm>
            <a:off x="7592083" y="3194407"/>
            <a:ext cx="1760855" cy="1253292"/>
          </a:xfrm>
          <a:prstGeom prst="rect">
            <a:avLst/>
          </a:prstGeom>
        </p:spPr>
        <p:txBody>
          <a:bodyPr vert="horz" wrap="square" lIns="0" tIns="8255" rIns="0" bIns="0" rtlCol="0" anchor="t">
            <a:spAutoFit/>
          </a:bodyPr>
          <a:lstStyle/>
          <a:p>
            <a:pPr marL="297815" marR="5080" indent="-285750">
              <a:lnSpc>
                <a:spcPct val="102099"/>
              </a:lnSpc>
              <a:spcBef>
                <a:spcPts val="65"/>
              </a:spcBef>
              <a:buFont typeface="Arial" panose="020B0604020202020204" pitchFamily="34" charset="0"/>
              <a:buChar char="•"/>
              <a:tabLst>
                <a:tab pos="102235" algn="l"/>
                <a:tab pos="146685" algn="l"/>
              </a:tabLst>
            </a:pPr>
            <a:r>
              <a:rPr sz="2000" b="1" spc="-10">
                <a:latin typeface="Circe Light"/>
                <a:cs typeface="Calibri"/>
              </a:rPr>
              <a:t>Collabora</a:t>
            </a:r>
            <a:r>
              <a:rPr lang="en-US" sz="2000" b="1" spc="-10">
                <a:latin typeface="Circe Light"/>
                <a:cs typeface="Calibri"/>
              </a:rPr>
              <a:t>t</a:t>
            </a:r>
            <a:r>
              <a:rPr sz="2000" b="1" spc="-10">
                <a:latin typeface="Circe Light"/>
                <a:cs typeface="Calibri"/>
              </a:rPr>
              <a:t>e</a:t>
            </a:r>
            <a:r>
              <a:rPr sz="2000" b="1" spc="-5">
                <a:latin typeface="Circe Light"/>
                <a:cs typeface="Calibri"/>
              </a:rPr>
              <a:t> </a:t>
            </a:r>
            <a:r>
              <a:rPr sz="2000" b="1">
                <a:latin typeface="Circe Light"/>
                <a:cs typeface="Calibri"/>
              </a:rPr>
              <a:t>with</a:t>
            </a:r>
            <a:r>
              <a:rPr sz="2000" b="1" spc="-20">
                <a:latin typeface="Circe Light"/>
                <a:cs typeface="Calibri"/>
              </a:rPr>
              <a:t> your </a:t>
            </a:r>
            <a:r>
              <a:rPr sz="2000" b="1" spc="-10">
                <a:latin typeface="Circe Light"/>
                <a:cs typeface="Calibri"/>
              </a:rPr>
              <a:t>professional</a:t>
            </a:r>
            <a:r>
              <a:rPr sz="2000" b="1" spc="35">
                <a:latin typeface="Circe Light"/>
                <a:cs typeface="Calibri"/>
              </a:rPr>
              <a:t> </a:t>
            </a:r>
            <a:r>
              <a:rPr sz="2000" b="1" spc="-10">
                <a:latin typeface="Circe Light"/>
                <a:cs typeface="Calibri"/>
              </a:rPr>
              <a:t>advisors</a:t>
            </a:r>
            <a:endParaRPr lang="en-US" sz="2000">
              <a:latin typeface="Circe Light"/>
              <a:cs typeface="Calibri"/>
            </a:endParaRPr>
          </a:p>
        </p:txBody>
      </p:sp>
      <p:pic>
        <p:nvPicPr>
          <p:cNvPr id="3" name="object 23">
            <a:extLst>
              <a:ext uri="{FF2B5EF4-FFF2-40B4-BE49-F238E27FC236}">
                <a16:creationId xmlns:a16="http://schemas.microsoft.com/office/drawing/2014/main" id="{5A1FFAB5-A806-502C-7686-C1CA4EDA071C}"/>
              </a:ext>
            </a:extLst>
          </p:cNvPr>
          <p:cNvPicPr/>
          <p:nvPr/>
        </p:nvPicPr>
        <p:blipFill>
          <a:blip r:embed="rId5" cstate="print"/>
          <a:stretch>
            <a:fillRect/>
          </a:stretch>
        </p:blipFill>
        <p:spPr>
          <a:xfrm>
            <a:off x="9754193" y="528140"/>
            <a:ext cx="2180279" cy="649817"/>
          </a:xfrm>
          <a:prstGeom prst="rect">
            <a:avLst/>
          </a:prstGeom>
        </p:spPr>
      </p:pic>
    </p:spTree>
    <p:extLst>
      <p:ext uri="{BB962C8B-B14F-4D97-AF65-F5344CB8AC3E}">
        <p14:creationId xmlns:p14="http://schemas.microsoft.com/office/powerpoint/2010/main" val="268521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B1DEEDA-4DBF-DF69-2145-C3C0D46AF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sp>
        <p:nvSpPr>
          <p:cNvPr id="2" name="object 2"/>
          <p:cNvSpPr txBox="1">
            <a:spLocks noGrp="1"/>
          </p:cNvSpPr>
          <p:nvPr>
            <p:ph type="title"/>
          </p:nvPr>
        </p:nvSpPr>
        <p:spPr>
          <a:xfrm>
            <a:off x="959625" y="268250"/>
            <a:ext cx="7886700" cy="912428"/>
          </a:xfrm>
          <a:prstGeom prst="rect">
            <a:avLst/>
          </a:prstGeom>
        </p:spPr>
        <p:txBody>
          <a:bodyPr vert="horz" wrap="square" lIns="0" tIns="248284" rIns="0" bIns="0" rtlCol="0" anchor="ctr">
            <a:spAutoFit/>
          </a:bodyPr>
          <a:lstStyle/>
          <a:p>
            <a:pPr marL="18415">
              <a:lnSpc>
                <a:spcPct val="100000"/>
              </a:lnSpc>
              <a:spcBef>
                <a:spcPts val="100"/>
              </a:spcBef>
            </a:pPr>
            <a:r>
              <a:rPr sz="4300" b="1">
                <a:solidFill>
                  <a:srgbClr val="00B0F0"/>
                </a:solidFill>
                <a:latin typeface="Circe"/>
                <a:cs typeface="Times New Roman"/>
              </a:rPr>
              <a:t>Smart</a:t>
            </a:r>
            <a:r>
              <a:rPr sz="4300" b="1" spc="-30">
                <a:solidFill>
                  <a:srgbClr val="00B0F0"/>
                </a:solidFill>
                <a:latin typeface="Circe"/>
                <a:cs typeface="Times New Roman"/>
              </a:rPr>
              <a:t> </a:t>
            </a:r>
            <a:r>
              <a:rPr sz="4300" b="1">
                <a:solidFill>
                  <a:srgbClr val="00B0F0"/>
                </a:solidFill>
                <a:latin typeface="Circe"/>
                <a:cs typeface="Times New Roman"/>
              </a:rPr>
              <a:t>Ways</a:t>
            </a:r>
            <a:r>
              <a:rPr sz="4300" b="1" spc="-25">
                <a:solidFill>
                  <a:srgbClr val="00B0F0"/>
                </a:solidFill>
                <a:latin typeface="Circe"/>
                <a:cs typeface="Times New Roman"/>
              </a:rPr>
              <a:t> </a:t>
            </a:r>
            <a:r>
              <a:rPr sz="4300" b="1">
                <a:solidFill>
                  <a:srgbClr val="00B0F0"/>
                </a:solidFill>
                <a:latin typeface="Circe"/>
                <a:cs typeface="Times New Roman"/>
              </a:rPr>
              <a:t>to</a:t>
            </a:r>
            <a:r>
              <a:rPr sz="4300" b="1" spc="-25">
                <a:solidFill>
                  <a:srgbClr val="00B0F0"/>
                </a:solidFill>
                <a:latin typeface="Circe"/>
                <a:cs typeface="Times New Roman"/>
              </a:rPr>
              <a:t> </a:t>
            </a:r>
            <a:r>
              <a:rPr sz="4300" b="1">
                <a:solidFill>
                  <a:srgbClr val="00B0F0"/>
                </a:solidFill>
                <a:latin typeface="Circe"/>
                <a:cs typeface="Times New Roman"/>
              </a:rPr>
              <a:t>Give</a:t>
            </a:r>
            <a:r>
              <a:rPr sz="4300" b="1" spc="-35">
                <a:solidFill>
                  <a:srgbClr val="00B0F0"/>
                </a:solidFill>
                <a:latin typeface="Circe"/>
                <a:cs typeface="Times New Roman"/>
              </a:rPr>
              <a:t> </a:t>
            </a:r>
            <a:r>
              <a:rPr sz="4300" b="1" spc="-25">
                <a:solidFill>
                  <a:srgbClr val="00B0F0"/>
                </a:solidFill>
                <a:latin typeface="Circe"/>
                <a:cs typeface="Times New Roman"/>
              </a:rPr>
              <a:t>Now</a:t>
            </a:r>
            <a:endParaRPr lang="en-US" sz="4300" b="1">
              <a:solidFill>
                <a:srgbClr val="00B0F0"/>
              </a:solidFill>
              <a:latin typeface="Circe"/>
              <a:cs typeface="Times New Roman"/>
            </a:endParaRPr>
          </a:p>
        </p:txBody>
      </p:sp>
      <p:grpSp>
        <p:nvGrpSpPr>
          <p:cNvPr id="3" name="object 3"/>
          <p:cNvGrpSpPr/>
          <p:nvPr/>
        </p:nvGrpSpPr>
        <p:grpSpPr>
          <a:xfrm>
            <a:off x="929031" y="1505828"/>
            <a:ext cx="3327958" cy="1474470"/>
            <a:chOff x="352539" y="1962023"/>
            <a:chExt cx="2970530" cy="1474470"/>
          </a:xfrm>
        </p:grpSpPr>
        <p:sp>
          <p:nvSpPr>
            <p:cNvPr id="4" name="object 4"/>
            <p:cNvSpPr/>
            <p:nvPr/>
          </p:nvSpPr>
          <p:spPr>
            <a:xfrm>
              <a:off x="358889" y="1968372"/>
              <a:ext cx="2964180" cy="1461770"/>
            </a:xfrm>
            <a:custGeom>
              <a:avLst/>
              <a:gdLst/>
              <a:ahLst/>
              <a:cxnLst/>
              <a:rect l="l" t="t" r="r" b="b"/>
              <a:pathLst>
                <a:path w="2964179" h="1461770">
                  <a:moveTo>
                    <a:pt x="2963684" y="730758"/>
                  </a:moveTo>
                  <a:lnTo>
                    <a:pt x="2958236" y="727583"/>
                  </a:lnTo>
                  <a:lnTo>
                    <a:pt x="2882785" y="683514"/>
                  </a:lnTo>
                  <a:lnTo>
                    <a:pt x="2881261" y="682752"/>
                  </a:lnTo>
                  <a:lnTo>
                    <a:pt x="2879229" y="683260"/>
                  </a:lnTo>
                  <a:lnTo>
                    <a:pt x="2878340" y="684657"/>
                  </a:lnTo>
                  <a:lnTo>
                    <a:pt x="2877451" y="686181"/>
                  </a:lnTo>
                  <a:lnTo>
                    <a:pt x="2877959" y="688213"/>
                  </a:lnTo>
                  <a:lnTo>
                    <a:pt x="2945434" y="727583"/>
                  </a:lnTo>
                  <a:lnTo>
                    <a:pt x="2435720" y="727583"/>
                  </a:lnTo>
                  <a:lnTo>
                    <a:pt x="2435720" y="0"/>
                  </a:lnTo>
                  <a:lnTo>
                    <a:pt x="0" y="0"/>
                  </a:lnTo>
                  <a:lnTo>
                    <a:pt x="0" y="1461516"/>
                  </a:lnTo>
                  <a:lnTo>
                    <a:pt x="2435720" y="1461516"/>
                  </a:lnTo>
                  <a:lnTo>
                    <a:pt x="2435720" y="733933"/>
                  </a:lnTo>
                  <a:lnTo>
                    <a:pt x="2945434" y="733933"/>
                  </a:lnTo>
                  <a:lnTo>
                    <a:pt x="2877959" y="773303"/>
                  </a:lnTo>
                  <a:lnTo>
                    <a:pt x="2877451" y="775335"/>
                  </a:lnTo>
                  <a:lnTo>
                    <a:pt x="2879229" y="778383"/>
                  </a:lnTo>
                  <a:lnTo>
                    <a:pt x="2881261" y="778891"/>
                  </a:lnTo>
                  <a:lnTo>
                    <a:pt x="2958236" y="733933"/>
                  </a:lnTo>
                  <a:lnTo>
                    <a:pt x="2963684" y="730758"/>
                  </a:lnTo>
                  <a:close/>
                </a:path>
              </a:pathLst>
            </a:custGeom>
            <a:solidFill>
              <a:srgbClr val="EC7C30"/>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 name="object 5"/>
            <p:cNvSpPr/>
            <p:nvPr/>
          </p:nvSpPr>
          <p:spPr>
            <a:xfrm>
              <a:off x="358889" y="1968373"/>
              <a:ext cx="2435860" cy="1461770"/>
            </a:xfrm>
            <a:custGeom>
              <a:avLst/>
              <a:gdLst/>
              <a:ahLst/>
              <a:cxnLst/>
              <a:rect l="l" t="t" r="r" b="b"/>
              <a:pathLst>
                <a:path w="2435860" h="1461770">
                  <a:moveTo>
                    <a:pt x="0" y="1461515"/>
                  </a:moveTo>
                  <a:lnTo>
                    <a:pt x="2435732" y="1461515"/>
                  </a:lnTo>
                  <a:lnTo>
                    <a:pt x="2435732" y="0"/>
                  </a:lnTo>
                  <a:lnTo>
                    <a:pt x="0" y="0"/>
                  </a:lnTo>
                  <a:lnTo>
                    <a:pt x="0" y="1461515"/>
                  </a:lnTo>
                  <a:close/>
                </a:path>
              </a:pathLst>
            </a:custGeom>
            <a:ln w="12700">
              <a:solidFill>
                <a:srgbClr val="FFFFFF"/>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6" name="object 6"/>
          <p:cNvSpPr txBox="1"/>
          <p:nvPr/>
        </p:nvSpPr>
        <p:spPr>
          <a:xfrm>
            <a:off x="1074118" y="1512176"/>
            <a:ext cx="2435860" cy="1068882"/>
          </a:xfrm>
          <a:prstGeom prst="rect">
            <a:avLst/>
          </a:prstGeom>
        </p:spPr>
        <p:txBody>
          <a:bodyPr vert="horz" wrap="square" lIns="0" tIns="128905" rIns="0" bIns="0" rtlCol="0" anchor="t">
            <a:spAutoFit/>
          </a:bodyPr>
          <a:lstStyle/>
          <a:p>
            <a:pPr algn="ctr">
              <a:spcBef>
                <a:spcPts val="1015"/>
              </a:spcBef>
            </a:pPr>
            <a:endParaRPr lang="en-US" sz="1600" b="1">
              <a:latin typeface="Times New Roman" panose="02020603050405020304" pitchFamily="18" charset="0"/>
              <a:cs typeface="Times New Roman" panose="02020603050405020304" pitchFamily="18" charset="0"/>
            </a:endParaRPr>
          </a:p>
          <a:p>
            <a:pPr algn="ctr">
              <a:lnSpc>
                <a:spcPts val="1835"/>
              </a:lnSpc>
              <a:tabLst>
                <a:tab pos="148590" algn="l"/>
              </a:tabLst>
            </a:pPr>
            <a:r>
              <a:rPr sz="2000" b="1" spc="-10">
                <a:solidFill>
                  <a:srgbClr val="FFFFFF"/>
                </a:solidFill>
                <a:latin typeface="Circe"/>
                <a:cs typeface="Times New Roman" panose="02020603050405020304" pitchFamily="18" charset="0"/>
              </a:rPr>
              <a:t>Appreciated</a:t>
            </a:r>
            <a:r>
              <a:rPr lang="en-US" sz="2000" b="1" spc="-1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Securities</a:t>
            </a:r>
            <a:r>
              <a:rPr sz="2000" b="1" spc="15">
                <a:solidFill>
                  <a:srgbClr val="FFFFFF"/>
                </a:solidFill>
                <a:latin typeface="Circe"/>
                <a:cs typeface="Times New Roman" panose="02020603050405020304" pitchFamily="18" charset="0"/>
              </a:rPr>
              <a:t> </a:t>
            </a:r>
            <a:r>
              <a:rPr sz="2000" b="1" spc="-50">
                <a:solidFill>
                  <a:srgbClr val="FFFFFF"/>
                </a:solidFill>
                <a:latin typeface="Circe"/>
                <a:cs typeface="Times New Roman" panose="02020603050405020304" pitchFamily="18" charset="0"/>
              </a:rPr>
              <a:t>–</a:t>
            </a:r>
            <a:r>
              <a:rPr sz="2000" b="1">
                <a:solidFill>
                  <a:srgbClr val="FFFFFF"/>
                </a:solidFill>
                <a:latin typeface="Circe"/>
                <a:cs typeface="Times New Roman" panose="02020603050405020304" pitchFamily="18" charset="0"/>
              </a:rPr>
              <a:t>reduce</a:t>
            </a:r>
            <a:r>
              <a:rPr sz="2000" b="1" spc="-4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or</a:t>
            </a:r>
            <a:r>
              <a:rPr lang="en-US" sz="2000" b="1" spc="-5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eliminate </a:t>
            </a:r>
            <a:r>
              <a:rPr sz="2000" b="1">
                <a:solidFill>
                  <a:srgbClr val="FFFFFF"/>
                </a:solidFill>
                <a:latin typeface="Circe"/>
                <a:cs typeface="Times New Roman" panose="02020603050405020304" pitchFamily="18" charset="0"/>
              </a:rPr>
              <a:t>capital</a:t>
            </a:r>
            <a:r>
              <a:rPr sz="2000" b="1" spc="-6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gains</a:t>
            </a:r>
            <a:endParaRPr sz="2000" b="1">
              <a:latin typeface="Circe"/>
              <a:ea typeface="Calibri"/>
              <a:cs typeface="Times New Roman" panose="02020603050405020304" pitchFamily="18" charset="0"/>
            </a:endParaRPr>
          </a:p>
        </p:txBody>
      </p:sp>
      <p:grpSp>
        <p:nvGrpSpPr>
          <p:cNvPr id="7" name="object 7"/>
          <p:cNvGrpSpPr/>
          <p:nvPr/>
        </p:nvGrpSpPr>
        <p:grpSpPr>
          <a:xfrm>
            <a:off x="4387701" y="1530659"/>
            <a:ext cx="2969895" cy="1472977"/>
            <a:chOff x="3348609" y="1962023"/>
            <a:chExt cx="2969895" cy="1474470"/>
          </a:xfrm>
        </p:grpSpPr>
        <p:sp>
          <p:nvSpPr>
            <p:cNvPr id="8" name="object 8"/>
            <p:cNvSpPr/>
            <p:nvPr/>
          </p:nvSpPr>
          <p:spPr>
            <a:xfrm>
              <a:off x="3354959" y="1968372"/>
              <a:ext cx="2963545" cy="1461770"/>
            </a:xfrm>
            <a:custGeom>
              <a:avLst/>
              <a:gdLst/>
              <a:ahLst/>
              <a:cxnLst/>
              <a:rect l="l" t="t" r="r" b="b"/>
              <a:pathLst>
                <a:path w="2963545" h="1461770">
                  <a:moveTo>
                    <a:pt x="2963545" y="730758"/>
                  </a:moveTo>
                  <a:lnTo>
                    <a:pt x="2958096" y="727583"/>
                  </a:lnTo>
                  <a:lnTo>
                    <a:pt x="2882646" y="683514"/>
                  </a:lnTo>
                  <a:lnTo>
                    <a:pt x="2881122" y="682752"/>
                  </a:lnTo>
                  <a:lnTo>
                    <a:pt x="2879217" y="683260"/>
                  </a:lnTo>
                  <a:lnTo>
                    <a:pt x="2878328" y="684657"/>
                  </a:lnTo>
                  <a:lnTo>
                    <a:pt x="2877439" y="686181"/>
                  </a:lnTo>
                  <a:lnTo>
                    <a:pt x="2877947" y="688213"/>
                  </a:lnTo>
                  <a:lnTo>
                    <a:pt x="2945422" y="727583"/>
                  </a:lnTo>
                  <a:lnTo>
                    <a:pt x="2435733" y="727583"/>
                  </a:lnTo>
                  <a:lnTo>
                    <a:pt x="2435733" y="0"/>
                  </a:lnTo>
                  <a:lnTo>
                    <a:pt x="0" y="0"/>
                  </a:lnTo>
                  <a:lnTo>
                    <a:pt x="0" y="1461516"/>
                  </a:lnTo>
                  <a:lnTo>
                    <a:pt x="2435733" y="1461516"/>
                  </a:lnTo>
                  <a:lnTo>
                    <a:pt x="2435733" y="733933"/>
                  </a:lnTo>
                  <a:lnTo>
                    <a:pt x="2945422" y="733933"/>
                  </a:lnTo>
                  <a:lnTo>
                    <a:pt x="2877947" y="773303"/>
                  </a:lnTo>
                  <a:lnTo>
                    <a:pt x="2877439" y="775335"/>
                  </a:lnTo>
                  <a:lnTo>
                    <a:pt x="2879217" y="778383"/>
                  </a:lnTo>
                  <a:lnTo>
                    <a:pt x="2881122" y="778891"/>
                  </a:lnTo>
                  <a:lnTo>
                    <a:pt x="2958096" y="733933"/>
                  </a:lnTo>
                  <a:lnTo>
                    <a:pt x="2963545" y="730758"/>
                  </a:lnTo>
                  <a:close/>
                </a:path>
              </a:pathLst>
            </a:custGeom>
            <a:solidFill>
              <a:srgbClr val="A4A4A4"/>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9" name="object 9"/>
            <p:cNvSpPr/>
            <p:nvPr/>
          </p:nvSpPr>
          <p:spPr>
            <a:xfrm>
              <a:off x="3354959" y="1968373"/>
              <a:ext cx="2435860" cy="1461770"/>
            </a:xfrm>
            <a:custGeom>
              <a:avLst/>
              <a:gdLst/>
              <a:ahLst/>
              <a:cxnLst/>
              <a:rect l="l" t="t" r="r" b="b"/>
              <a:pathLst>
                <a:path w="2435860" h="1461770">
                  <a:moveTo>
                    <a:pt x="0" y="1461515"/>
                  </a:moveTo>
                  <a:lnTo>
                    <a:pt x="2435733" y="1461515"/>
                  </a:lnTo>
                  <a:lnTo>
                    <a:pt x="2435733" y="0"/>
                  </a:lnTo>
                  <a:lnTo>
                    <a:pt x="0" y="0"/>
                  </a:lnTo>
                  <a:lnTo>
                    <a:pt x="0" y="1461515"/>
                  </a:lnTo>
                  <a:close/>
                </a:path>
              </a:pathLst>
            </a:custGeom>
            <a:ln w="12700">
              <a:solidFill>
                <a:srgbClr val="FFFFFF"/>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10" name="object 10"/>
          <p:cNvSpPr txBox="1"/>
          <p:nvPr/>
        </p:nvSpPr>
        <p:spPr>
          <a:xfrm>
            <a:off x="4394050" y="1541867"/>
            <a:ext cx="2435860" cy="1002582"/>
          </a:xfrm>
          <a:prstGeom prst="rect">
            <a:avLst/>
          </a:prstGeom>
        </p:spPr>
        <p:txBody>
          <a:bodyPr vert="horz" wrap="square" lIns="0" tIns="0" rIns="0" bIns="0" rtlCol="0">
            <a:spAutoFit/>
          </a:bodyPr>
          <a:lstStyle/>
          <a:p>
            <a:pPr algn="ctr">
              <a:lnSpc>
                <a:spcPct val="100000"/>
              </a:lnSpc>
            </a:pPr>
            <a:endParaRPr sz="1600">
              <a:latin typeface="Times New Roman" panose="02020603050405020304" pitchFamily="18" charset="0"/>
              <a:cs typeface="Times New Roman" panose="02020603050405020304" pitchFamily="18" charset="0"/>
            </a:endParaRPr>
          </a:p>
          <a:p>
            <a:pPr algn="ctr">
              <a:spcBef>
                <a:spcPts val="250"/>
              </a:spcBef>
            </a:pPr>
            <a:endParaRPr sz="1600" b="1">
              <a:latin typeface="Times New Roman" panose="02020603050405020304" pitchFamily="18" charset="0"/>
              <a:cs typeface="Times New Roman" panose="02020603050405020304" pitchFamily="18" charset="0"/>
            </a:endParaRPr>
          </a:p>
          <a:p>
            <a:pPr marL="129540" marR="121920" algn="ctr">
              <a:lnSpc>
                <a:spcPts val="1750"/>
              </a:lnSpc>
              <a:tabLst>
                <a:tab pos="1010919" algn="l"/>
              </a:tabLst>
            </a:pPr>
            <a:r>
              <a:rPr sz="2000" b="1">
                <a:solidFill>
                  <a:srgbClr val="FFFFFF"/>
                </a:solidFill>
                <a:latin typeface="Circe"/>
                <a:cs typeface="Times New Roman" panose="02020603050405020304" pitchFamily="18" charset="0"/>
              </a:rPr>
              <a:t>The</a:t>
            </a:r>
            <a:r>
              <a:rPr sz="2000" b="1" spc="-4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Penn</a:t>
            </a:r>
            <a:r>
              <a:rPr sz="2000" b="1" spc="-5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Donor</a:t>
            </a:r>
            <a:r>
              <a:rPr sz="2000" b="1" spc="-3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Advised </a:t>
            </a:r>
            <a:r>
              <a:rPr sz="2000" b="1" spc="-20">
                <a:solidFill>
                  <a:srgbClr val="FFFFFF"/>
                </a:solidFill>
                <a:latin typeface="Circe"/>
                <a:cs typeface="Times New Roman" panose="02020603050405020304" pitchFamily="18" charset="0"/>
              </a:rPr>
              <a:t>Fund</a:t>
            </a:r>
            <a:endParaRPr sz="2000" b="1">
              <a:latin typeface="Circe"/>
              <a:cs typeface="Times New Roman" panose="02020603050405020304" pitchFamily="18" charset="0"/>
            </a:endParaRPr>
          </a:p>
        </p:txBody>
      </p:sp>
      <p:grpSp>
        <p:nvGrpSpPr>
          <p:cNvPr id="11" name="object 11"/>
          <p:cNvGrpSpPr/>
          <p:nvPr/>
        </p:nvGrpSpPr>
        <p:grpSpPr>
          <a:xfrm>
            <a:off x="1900200" y="1568592"/>
            <a:ext cx="8239246" cy="2076253"/>
            <a:chOff x="1517493" y="1376173"/>
            <a:chExt cx="7269256" cy="2053970"/>
          </a:xfrm>
        </p:grpSpPr>
        <p:sp>
          <p:nvSpPr>
            <p:cNvPr id="12" name="object 12"/>
            <p:cNvSpPr/>
            <p:nvPr/>
          </p:nvSpPr>
          <p:spPr>
            <a:xfrm>
              <a:off x="1517493" y="1376173"/>
              <a:ext cx="7269256" cy="1989455"/>
            </a:xfrm>
            <a:custGeom>
              <a:avLst/>
              <a:gdLst/>
              <a:ahLst/>
              <a:cxnLst/>
              <a:rect l="l" t="t" r="r" b="b"/>
              <a:pathLst>
                <a:path w="7258050" h="1989454">
                  <a:moveTo>
                    <a:pt x="7257923" y="0"/>
                  </a:moveTo>
                  <a:lnTo>
                    <a:pt x="4822190" y="0"/>
                  </a:lnTo>
                  <a:lnTo>
                    <a:pt x="4822190" y="1461516"/>
                  </a:lnTo>
                  <a:lnTo>
                    <a:pt x="6036945" y="1461516"/>
                  </a:lnTo>
                  <a:lnTo>
                    <a:pt x="6036945" y="1738376"/>
                  </a:lnTo>
                  <a:lnTo>
                    <a:pt x="44958" y="1738376"/>
                  </a:lnTo>
                  <a:lnTo>
                    <a:pt x="44958" y="1971230"/>
                  </a:lnTo>
                  <a:lnTo>
                    <a:pt x="5461" y="1903730"/>
                  </a:lnTo>
                  <a:lnTo>
                    <a:pt x="3556" y="1903222"/>
                  </a:lnTo>
                  <a:lnTo>
                    <a:pt x="508" y="1905000"/>
                  </a:lnTo>
                  <a:lnTo>
                    <a:pt x="0" y="1906905"/>
                  </a:lnTo>
                  <a:lnTo>
                    <a:pt x="48133" y="1989328"/>
                  </a:lnTo>
                  <a:lnTo>
                    <a:pt x="51828" y="1982978"/>
                  </a:lnTo>
                  <a:lnTo>
                    <a:pt x="96139" y="1906905"/>
                  </a:lnTo>
                  <a:lnTo>
                    <a:pt x="95631" y="1905000"/>
                  </a:lnTo>
                  <a:lnTo>
                    <a:pt x="92583" y="1903222"/>
                  </a:lnTo>
                  <a:lnTo>
                    <a:pt x="90678" y="1903730"/>
                  </a:lnTo>
                  <a:lnTo>
                    <a:pt x="51308" y="1971230"/>
                  </a:lnTo>
                  <a:lnTo>
                    <a:pt x="51308" y="1971446"/>
                  </a:lnTo>
                  <a:lnTo>
                    <a:pt x="48069" y="1976780"/>
                  </a:lnTo>
                  <a:lnTo>
                    <a:pt x="51181" y="1971446"/>
                  </a:lnTo>
                  <a:lnTo>
                    <a:pt x="51308" y="1744726"/>
                  </a:lnTo>
                  <a:lnTo>
                    <a:pt x="6043295" y="1744726"/>
                  </a:lnTo>
                  <a:lnTo>
                    <a:pt x="6043295" y="1738376"/>
                  </a:lnTo>
                  <a:lnTo>
                    <a:pt x="6043295" y="1461516"/>
                  </a:lnTo>
                  <a:lnTo>
                    <a:pt x="7257923" y="1461516"/>
                  </a:lnTo>
                  <a:lnTo>
                    <a:pt x="7257923" y="0"/>
                  </a:lnTo>
                  <a:close/>
                </a:path>
              </a:pathLst>
            </a:custGeom>
            <a:solidFill>
              <a:srgbClr val="FFC000"/>
            </a:solidFill>
            <a:ln>
              <a:no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 name="object 13"/>
            <p:cNvSpPr/>
            <p:nvPr/>
          </p:nvSpPr>
          <p:spPr>
            <a:xfrm>
              <a:off x="6350889" y="1968373"/>
              <a:ext cx="2435860" cy="1461770"/>
            </a:xfrm>
            <a:custGeom>
              <a:avLst/>
              <a:gdLst/>
              <a:ahLst/>
              <a:cxnLst/>
              <a:rect l="l" t="t" r="r" b="b"/>
              <a:pathLst>
                <a:path w="2435859" h="1461770">
                  <a:moveTo>
                    <a:pt x="0" y="1461515"/>
                  </a:moveTo>
                  <a:lnTo>
                    <a:pt x="2435733" y="1461515"/>
                  </a:lnTo>
                  <a:lnTo>
                    <a:pt x="2435733" y="0"/>
                  </a:lnTo>
                  <a:lnTo>
                    <a:pt x="0" y="0"/>
                  </a:lnTo>
                  <a:lnTo>
                    <a:pt x="0" y="1461515"/>
                  </a:lnTo>
                  <a:close/>
                </a:path>
              </a:pathLst>
            </a:custGeom>
            <a:ln w="12700">
              <a:no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14" name="object 14"/>
          <p:cNvSpPr txBox="1"/>
          <p:nvPr/>
        </p:nvSpPr>
        <p:spPr>
          <a:xfrm>
            <a:off x="7391800" y="1563681"/>
            <a:ext cx="2592918" cy="1804212"/>
          </a:xfrm>
          <a:prstGeom prst="rect">
            <a:avLst/>
          </a:prstGeom>
        </p:spPr>
        <p:txBody>
          <a:bodyPr vert="horz" wrap="square" lIns="0" tIns="116205" rIns="0" bIns="0" rtlCol="0" anchor="t">
            <a:spAutoFit/>
          </a:bodyPr>
          <a:lstStyle/>
          <a:p>
            <a:pPr marL="225425" marR="215265" algn="ctr">
              <a:lnSpc>
                <a:spcPct val="91500"/>
              </a:lnSpc>
              <a:spcBef>
                <a:spcPts val="915"/>
              </a:spcBef>
              <a:tabLst>
                <a:tab pos="469900" algn="l"/>
              </a:tabLst>
            </a:pPr>
            <a:r>
              <a:rPr sz="1900" b="1">
                <a:solidFill>
                  <a:srgbClr val="FFFFFF"/>
                </a:solidFill>
                <a:latin typeface="Circe"/>
                <a:cs typeface="Times New Roman"/>
              </a:rPr>
              <a:t>Qualified</a:t>
            </a:r>
            <a:r>
              <a:rPr sz="1900" b="1" spc="-45">
                <a:solidFill>
                  <a:srgbClr val="FFFFFF"/>
                </a:solidFill>
                <a:latin typeface="Circe"/>
                <a:cs typeface="Times New Roman"/>
              </a:rPr>
              <a:t> </a:t>
            </a:r>
            <a:r>
              <a:rPr sz="1900" b="1" spc="-10">
                <a:solidFill>
                  <a:srgbClr val="FFFFFF"/>
                </a:solidFill>
                <a:latin typeface="Circe"/>
                <a:cs typeface="Times New Roman"/>
              </a:rPr>
              <a:t>Charitable Distribution</a:t>
            </a:r>
            <a:r>
              <a:rPr sz="1900" b="1" spc="-50">
                <a:solidFill>
                  <a:srgbClr val="FFFFFF"/>
                </a:solidFill>
                <a:latin typeface="Circe"/>
                <a:cs typeface="Times New Roman"/>
              </a:rPr>
              <a:t> </a:t>
            </a:r>
            <a:r>
              <a:rPr sz="1900" b="1">
                <a:solidFill>
                  <a:srgbClr val="FFFFFF"/>
                </a:solidFill>
                <a:latin typeface="Circe"/>
                <a:cs typeface="Times New Roman"/>
              </a:rPr>
              <a:t>(QCD,</a:t>
            </a:r>
            <a:r>
              <a:rPr sz="1900" b="1" spc="-20">
                <a:solidFill>
                  <a:srgbClr val="FFFFFF"/>
                </a:solidFill>
                <a:latin typeface="Circe"/>
                <a:cs typeface="Times New Roman"/>
              </a:rPr>
              <a:t> also </a:t>
            </a:r>
            <a:r>
              <a:rPr sz="1900" b="1">
                <a:solidFill>
                  <a:srgbClr val="FFFFFF"/>
                </a:solidFill>
                <a:latin typeface="Circe"/>
                <a:cs typeface="Times New Roman"/>
              </a:rPr>
              <a:t>called</a:t>
            </a:r>
            <a:r>
              <a:rPr sz="1900" b="1" spc="-35">
                <a:solidFill>
                  <a:srgbClr val="FFFFFF"/>
                </a:solidFill>
                <a:latin typeface="Circe"/>
                <a:cs typeface="Times New Roman"/>
              </a:rPr>
              <a:t> </a:t>
            </a:r>
            <a:r>
              <a:rPr sz="1900" b="1">
                <a:solidFill>
                  <a:srgbClr val="FFFFFF"/>
                </a:solidFill>
                <a:latin typeface="Circe"/>
                <a:cs typeface="Times New Roman"/>
              </a:rPr>
              <a:t>IRA</a:t>
            </a:r>
            <a:r>
              <a:rPr sz="1900" b="1" spc="-35">
                <a:solidFill>
                  <a:srgbClr val="FFFFFF"/>
                </a:solidFill>
                <a:latin typeface="Circe"/>
                <a:cs typeface="Times New Roman"/>
              </a:rPr>
              <a:t> </a:t>
            </a:r>
            <a:r>
              <a:rPr sz="1900" b="1" spc="-10">
                <a:solidFill>
                  <a:srgbClr val="FFFFFF"/>
                </a:solidFill>
                <a:latin typeface="Circe"/>
                <a:cs typeface="Times New Roman"/>
              </a:rPr>
              <a:t>Charitable Rollover);</a:t>
            </a:r>
            <a:r>
              <a:rPr sz="1900" b="1" spc="-5">
                <a:solidFill>
                  <a:srgbClr val="FFFFFF"/>
                </a:solidFill>
                <a:latin typeface="Circe"/>
                <a:cs typeface="Times New Roman"/>
              </a:rPr>
              <a:t> </a:t>
            </a:r>
            <a:r>
              <a:rPr sz="1900" b="1">
                <a:solidFill>
                  <a:srgbClr val="FFFFFF"/>
                </a:solidFill>
                <a:latin typeface="Circe"/>
                <a:cs typeface="Times New Roman"/>
              </a:rPr>
              <a:t>Min.</a:t>
            </a:r>
            <a:r>
              <a:rPr sz="1900" b="1" spc="-30">
                <a:solidFill>
                  <a:srgbClr val="FFFFFF"/>
                </a:solidFill>
                <a:latin typeface="Circe"/>
                <a:cs typeface="Times New Roman"/>
              </a:rPr>
              <a:t> </a:t>
            </a:r>
            <a:r>
              <a:rPr sz="1900" b="1">
                <a:solidFill>
                  <a:srgbClr val="FFFFFF"/>
                </a:solidFill>
                <a:latin typeface="Circe"/>
                <a:cs typeface="Times New Roman"/>
              </a:rPr>
              <a:t>age</a:t>
            </a:r>
            <a:r>
              <a:rPr sz="1900" b="1" spc="-30">
                <a:solidFill>
                  <a:srgbClr val="FFFFFF"/>
                </a:solidFill>
                <a:latin typeface="Circe"/>
                <a:cs typeface="Times New Roman"/>
              </a:rPr>
              <a:t> </a:t>
            </a:r>
            <a:r>
              <a:rPr sz="1900" b="1">
                <a:solidFill>
                  <a:srgbClr val="FFFFFF"/>
                </a:solidFill>
                <a:latin typeface="Circe"/>
                <a:cs typeface="Times New Roman"/>
              </a:rPr>
              <a:t>70</a:t>
            </a:r>
            <a:r>
              <a:rPr sz="1900" b="1" spc="-10">
                <a:solidFill>
                  <a:srgbClr val="FFFFFF"/>
                </a:solidFill>
                <a:latin typeface="Circe"/>
                <a:cs typeface="Times New Roman"/>
              </a:rPr>
              <a:t> </a:t>
            </a:r>
            <a:r>
              <a:rPr sz="1900" b="1" spc="-50">
                <a:solidFill>
                  <a:srgbClr val="FFFFFF"/>
                </a:solidFill>
                <a:latin typeface="Circe"/>
                <a:cs typeface="Times New Roman"/>
              </a:rPr>
              <a:t>½</a:t>
            </a:r>
            <a:endParaRPr lang="en-US" sz="1900" b="1" spc="-50">
              <a:solidFill>
                <a:srgbClr val="FFFFFF"/>
              </a:solidFill>
              <a:latin typeface="Circe"/>
              <a:cs typeface="Times New Roman"/>
            </a:endParaRPr>
          </a:p>
          <a:p>
            <a:pPr marL="225425" marR="215265" indent="244475" algn="ctr">
              <a:lnSpc>
                <a:spcPct val="91500"/>
              </a:lnSpc>
              <a:spcBef>
                <a:spcPts val="915"/>
              </a:spcBef>
              <a:buChar char="◊"/>
              <a:tabLst>
                <a:tab pos="469900" algn="l"/>
              </a:tabLst>
            </a:pPr>
            <a:endParaRPr lang="en-US" sz="1600" b="1">
              <a:latin typeface="Times New Roman" panose="02020603050405020304" pitchFamily="18" charset="0"/>
              <a:cs typeface="Times New Roman" panose="02020603050405020304" pitchFamily="18" charset="0"/>
            </a:endParaRPr>
          </a:p>
        </p:txBody>
      </p:sp>
      <p:grpSp>
        <p:nvGrpSpPr>
          <p:cNvPr id="15" name="object 15"/>
          <p:cNvGrpSpPr/>
          <p:nvPr/>
        </p:nvGrpSpPr>
        <p:grpSpPr>
          <a:xfrm>
            <a:off x="936146" y="3527540"/>
            <a:ext cx="3296135" cy="1911015"/>
            <a:chOff x="352539" y="3983735"/>
            <a:chExt cx="2970530" cy="1474470"/>
          </a:xfrm>
        </p:grpSpPr>
        <p:sp>
          <p:nvSpPr>
            <p:cNvPr id="16" name="object 16"/>
            <p:cNvSpPr/>
            <p:nvPr/>
          </p:nvSpPr>
          <p:spPr>
            <a:xfrm>
              <a:off x="358889" y="3990085"/>
              <a:ext cx="2964180" cy="1461770"/>
            </a:xfrm>
            <a:custGeom>
              <a:avLst/>
              <a:gdLst/>
              <a:ahLst/>
              <a:cxnLst/>
              <a:rect l="l" t="t" r="r" b="b"/>
              <a:pathLst>
                <a:path w="2964179" h="1461770">
                  <a:moveTo>
                    <a:pt x="2963684" y="730758"/>
                  </a:moveTo>
                  <a:lnTo>
                    <a:pt x="2958236" y="727583"/>
                  </a:lnTo>
                  <a:lnTo>
                    <a:pt x="2881261" y="682625"/>
                  </a:lnTo>
                  <a:lnTo>
                    <a:pt x="2879229" y="683133"/>
                  </a:lnTo>
                  <a:lnTo>
                    <a:pt x="2877451" y="686181"/>
                  </a:lnTo>
                  <a:lnTo>
                    <a:pt x="2877959" y="688213"/>
                  </a:lnTo>
                  <a:lnTo>
                    <a:pt x="2945434" y="727583"/>
                  </a:lnTo>
                  <a:lnTo>
                    <a:pt x="2435720" y="727583"/>
                  </a:lnTo>
                  <a:lnTo>
                    <a:pt x="2435720" y="0"/>
                  </a:lnTo>
                  <a:lnTo>
                    <a:pt x="0" y="0"/>
                  </a:lnTo>
                  <a:lnTo>
                    <a:pt x="0" y="1461516"/>
                  </a:lnTo>
                  <a:lnTo>
                    <a:pt x="2435720" y="1461516"/>
                  </a:lnTo>
                  <a:lnTo>
                    <a:pt x="2435720" y="733933"/>
                  </a:lnTo>
                  <a:lnTo>
                    <a:pt x="2945434" y="733933"/>
                  </a:lnTo>
                  <a:lnTo>
                    <a:pt x="2877959" y="773303"/>
                  </a:lnTo>
                  <a:lnTo>
                    <a:pt x="2877451" y="775335"/>
                  </a:lnTo>
                  <a:lnTo>
                    <a:pt x="2878340" y="776859"/>
                  </a:lnTo>
                  <a:lnTo>
                    <a:pt x="2879229" y="778256"/>
                  </a:lnTo>
                  <a:lnTo>
                    <a:pt x="2881261" y="778764"/>
                  </a:lnTo>
                  <a:lnTo>
                    <a:pt x="2882785" y="778002"/>
                  </a:lnTo>
                  <a:lnTo>
                    <a:pt x="2958236" y="733933"/>
                  </a:lnTo>
                  <a:lnTo>
                    <a:pt x="2963684" y="730758"/>
                  </a:lnTo>
                  <a:close/>
                </a:path>
              </a:pathLst>
            </a:custGeom>
            <a:solidFill>
              <a:srgbClr val="5B9BD4"/>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7" name="object 17"/>
            <p:cNvSpPr/>
            <p:nvPr/>
          </p:nvSpPr>
          <p:spPr>
            <a:xfrm>
              <a:off x="358889" y="3990085"/>
              <a:ext cx="2435860" cy="1461770"/>
            </a:xfrm>
            <a:custGeom>
              <a:avLst/>
              <a:gdLst/>
              <a:ahLst/>
              <a:cxnLst/>
              <a:rect l="l" t="t" r="r" b="b"/>
              <a:pathLst>
                <a:path w="2435860" h="1461770">
                  <a:moveTo>
                    <a:pt x="0" y="1461516"/>
                  </a:moveTo>
                  <a:lnTo>
                    <a:pt x="2435732" y="1461516"/>
                  </a:lnTo>
                  <a:lnTo>
                    <a:pt x="2435732" y="0"/>
                  </a:lnTo>
                  <a:lnTo>
                    <a:pt x="0" y="0"/>
                  </a:lnTo>
                  <a:lnTo>
                    <a:pt x="0" y="1461516"/>
                  </a:lnTo>
                  <a:close/>
                </a:path>
              </a:pathLst>
            </a:custGeom>
            <a:ln w="12700">
              <a:solidFill>
                <a:srgbClr val="FFFFFF"/>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18" name="object 18"/>
          <p:cNvSpPr txBox="1"/>
          <p:nvPr/>
        </p:nvSpPr>
        <p:spPr>
          <a:xfrm>
            <a:off x="927177" y="3635650"/>
            <a:ext cx="2702859" cy="1684179"/>
          </a:xfrm>
          <a:prstGeom prst="rect">
            <a:avLst/>
          </a:prstGeom>
        </p:spPr>
        <p:txBody>
          <a:bodyPr vert="horz" wrap="square" lIns="0" tIns="42545" rIns="0" bIns="0" rtlCol="0" anchor="t">
            <a:spAutoFit/>
          </a:bodyPr>
          <a:lstStyle/>
          <a:p>
            <a:pPr algn="ctr">
              <a:spcBef>
                <a:spcPts val="335"/>
              </a:spcBef>
            </a:pPr>
            <a:endParaRPr sz="1600" b="1">
              <a:latin typeface="Times New Roman" panose="02020603050405020304" pitchFamily="18" charset="0"/>
              <a:cs typeface="Times New Roman" panose="02020603050405020304" pitchFamily="18" charset="0"/>
            </a:endParaRPr>
          </a:p>
          <a:p>
            <a:pPr marL="165735" marR="160655" algn="ctr">
              <a:lnSpc>
                <a:spcPts val="1750"/>
              </a:lnSpc>
              <a:spcBef>
                <a:spcPts val="5"/>
              </a:spcBef>
              <a:tabLst>
                <a:tab pos="365760" algn="l"/>
              </a:tabLst>
            </a:pPr>
            <a:r>
              <a:rPr sz="2000" b="1">
                <a:solidFill>
                  <a:srgbClr val="FFFFFF"/>
                </a:solidFill>
                <a:latin typeface="Circe"/>
                <a:cs typeface="Times New Roman"/>
              </a:rPr>
              <a:t>Financial</a:t>
            </a:r>
            <a:r>
              <a:rPr sz="2000" b="1" spc="-35">
                <a:solidFill>
                  <a:srgbClr val="FFFFFF"/>
                </a:solidFill>
                <a:latin typeface="Circe"/>
                <a:cs typeface="Times New Roman"/>
              </a:rPr>
              <a:t> </a:t>
            </a:r>
            <a:r>
              <a:rPr lang="en-US" sz="2000" b="1">
                <a:solidFill>
                  <a:srgbClr val="FFFFFF"/>
                </a:solidFill>
                <a:latin typeface="Circe"/>
                <a:cs typeface="Times New Roman"/>
              </a:rPr>
              <a:t>as</a:t>
            </a:r>
            <a:endParaRPr lang="en-US" sz="2000" b="1">
              <a:solidFill>
                <a:srgbClr val="000000"/>
              </a:solidFill>
              <a:latin typeface="Circe"/>
              <a:cs typeface="Times New Roman" panose="02020603050405020304" pitchFamily="18" charset="0"/>
            </a:endParaRPr>
          </a:p>
          <a:p>
            <a:pPr marL="165735" marR="160655" algn="ctr">
              <a:lnSpc>
                <a:spcPts val="1750"/>
              </a:lnSpc>
              <a:spcBef>
                <a:spcPts val="5"/>
              </a:spcBef>
              <a:tabLst>
                <a:tab pos="365760" algn="l"/>
              </a:tabLst>
            </a:pPr>
            <a:r>
              <a:rPr lang="en-US" sz="2000" b="1">
                <a:solidFill>
                  <a:srgbClr val="FFFFFF"/>
                </a:solidFill>
                <a:latin typeface="Circe"/>
                <a:cs typeface="Times New Roman"/>
              </a:rPr>
              <a:t>sets</a:t>
            </a:r>
            <a:r>
              <a:rPr sz="2000" b="1">
                <a:solidFill>
                  <a:srgbClr val="FFFFFF"/>
                </a:solidFill>
                <a:latin typeface="Circe"/>
                <a:cs typeface="Times New Roman"/>
              </a:rPr>
              <a:t>:</a:t>
            </a:r>
            <a:r>
              <a:rPr sz="2000" b="1" spc="-30">
                <a:solidFill>
                  <a:srgbClr val="FFFFFF"/>
                </a:solidFill>
                <a:latin typeface="Circe"/>
                <a:cs typeface="Times New Roman"/>
              </a:rPr>
              <a:t> </a:t>
            </a:r>
            <a:r>
              <a:rPr sz="2000" b="1" spc="-10">
                <a:solidFill>
                  <a:srgbClr val="FFFFFF"/>
                </a:solidFill>
                <a:latin typeface="Circe"/>
                <a:cs typeface="Times New Roman"/>
              </a:rPr>
              <a:t>Private </a:t>
            </a:r>
            <a:r>
              <a:rPr sz="2000" b="1">
                <a:solidFill>
                  <a:srgbClr val="FFFFFF"/>
                </a:solidFill>
                <a:latin typeface="Circe"/>
                <a:cs typeface="Times New Roman"/>
              </a:rPr>
              <a:t>stock,</a:t>
            </a:r>
            <a:r>
              <a:rPr sz="2000" b="1" spc="-45">
                <a:solidFill>
                  <a:srgbClr val="FFFFFF"/>
                </a:solidFill>
                <a:latin typeface="Circe"/>
                <a:cs typeface="Times New Roman"/>
              </a:rPr>
              <a:t> </a:t>
            </a:r>
            <a:r>
              <a:rPr sz="2000" b="1" spc="-10">
                <a:solidFill>
                  <a:srgbClr val="FFFFFF"/>
                </a:solidFill>
                <a:latin typeface="Circe"/>
                <a:cs typeface="Times New Roman"/>
              </a:rPr>
              <a:t>private</a:t>
            </a:r>
            <a:r>
              <a:rPr sz="2000" b="1" spc="-65">
                <a:solidFill>
                  <a:srgbClr val="FFFFFF"/>
                </a:solidFill>
                <a:latin typeface="Circe"/>
                <a:cs typeface="Times New Roman"/>
              </a:rPr>
              <a:t> </a:t>
            </a:r>
            <a:r>
              <a:rPr sz="2000" b="1" spc="-10">
                <a:solidFill>
                  <a:srgbClr val="FFFFFF"/>
                </a:solidFill>
                <a:latin typeface="Circe"/>
                <a:cs typeface="Times New Roman"/>
              </a:rPr>
              <a:t>equity,</a:t>
            </a:r>
            <a:endParaRPr sz="2000" b="1">
              <a:latin typeface="Circe"/>
              <a:cs typeface="Times New Roman"/>
            </a:endParaRPr>
          </a:p>
          <a:p>
            <a:pPr marL="402590" marR="394970" algn="ctr">
              <a:lnSpc>
                <a:spcPts val="1750"/>
              </a:lnSpc>
              <a:spcBef>
                <a:spcPts val="15"/>
              </a:spcBef>
            </a:pPr>
            <a:r>
              <a:rPr sz="2000" b="1" spc="-10">
                <a:solidFill>
                  <a:srgbClr val="FFFFFF"/>
                </a:solidFill>
                <a:latin typeface="Circe"/>
                <a:cs typeface="Times New Roman"/>
              </a:rPr>
              <a:t>partnerships, </a:t>
            </a:r>
            <a:r>
              <a:rPr sz="2000" b="1" spc="-20">
                <a:solidFill>
                  <a:srgbClr val="FFFFFF"/>
                </a:solidFill>
                <a:latin typeface="Circe"/>
                <a:cs typeface="Times New Roman"/>
              </a:rPr>
              <a:t>cryptocurrency,</a:t>
            </a:r>
            <a:r>
              <a:rPr sz="2000" b="1" spc="35">
                <a:solidFill>
                  <a:srgbClr val="FFFFFF"/>
                </a:solidFill>
                <a:latin typeface="Circe"/>
                <a:cs typeface="Times New Roman"/>
              </a:rPr>
              <a:t> </a:t>
            </a:r>
            <a:r>
              <a:rPr sz="2000" b="1" spc="-20">
                <a:solidFill>
                  <a:srgbClr val="FFFFFF"/>
                </a:solidFill>
                <a:latin typeface="Circe"/>
                <a:cs typeface="Times New Roman"/>
              </a:rPr>
              <a:t>etc.</a:t>
            </a:r>
            <a:endParaRPr sz="2000" b="1">
              <a:latin typeface="Circe"/>
              <a:cs typeface="Times New Roman"/>
            </a:endParaRPr>
          </a:p>
        </p:txBody>
      </p:sp>
      <p:grpSp>
        <p:nvGrpSpPr>
          <p:cNvPr id="19" name="object 19"/>
          <p:cNvGrpSpPr/>
          <p:nvPr/>
        </p:nvGrpSpPr>
        <p:grpSpPr>
          <a:xfrm>
            <a:off x="4256989" y="3535736"/>
            <a:ext cx="3005694" cy="1886395"/>
            <a:chOff x="3354959" y="3990085"/>
            <a:chExt cx="2435860" cy="1461770"/>
          </a:xfrm>
        </p:grpSpPr>
        <p:sp>
          <p:nvSpPr>
            <p:cNvPr id="20" name="object 20"/>
            <p:cNvSpPr/>
            <p:nvPr/>
          </p:nvSpPr>
          <p:spPr>
            <a:xfrm>
              <a:off x="3354959" y="3990085"/>
              <a:ext cx="2400498" cy="1461770"/>
            </a:xfrm>
            <a:custGeom>
              <a:avLst/>
              <a:gdLst/>
              <a:ahLst/>
              <a:cxnLst/>
              <a:rect l="l" t="t" r="r" b="b"/>
              <a:pathLst>
                <a:path w="2963545" h="1461770">
                  <a:moveTo>
                    <a:pt x="2963545" y="730758"/>
                  </a:moveTo>
                  <a:lnTo>
                    <a:pt x="2958096" y="727583"/>
                  </a:lnTo>
                  <a:lnTo>
                    <a:pt x="2881122" y="682625"/>
                  </a:lnTo>
                  <a:lnTo>
                    <a:pt x="2879217" y="683133"/>
                  </a:lnTo>
                  <a:lnTo>
                    <a:pt x="2877439" y="686181"/>
                  </a:lnTo>
                  <a:lnTo>
                    <a:pt x="2877947" y="688213"/>
                  </a:lnTo>
                  <a:lnTo>
                    <a:pt x="2945422" y="727583"/>
                  </a:lnTo>
                  <a:lnTo>
                    <a:pt x="2435733" y="727583"/>
                  </a:lnTo>
                  <a:lnTo>
                    <a:pt x="2435733" y="0"/>
                  </a:lnTo>
                  <a:lnTo>
                    <a:pt x="0" y="0"/>
                  </a:lnTo>
                  <a:lnTo>
                    <a:pt x="0" y="1461516"/>
                  </a:lnTo>
                  <a:lnTo>
                    <a:pt x="2435733" y="1461516"/>
                  </a:lnTo>
                  <a:lnTo>
                    <a:pt x="2435733" y="733933"/>
                  </a:lnTo>
                  <a:lnTo>
                    <a:pt x="2945422" y="733933"/>
                  </a:lnTo>
                  <a:lnTo>
                    <a:pt x="2877947" y="773303"/>
                  </a:lnTo>
                  <a:lnTo>
                    <a:pt x="2877439" y="775335"/>
                  </a:lnTo>
                  <a:lnTo>
                    <a:pt x="2878328" y="776859"/>
                  </a:lnTo>
                  <a:lnTo>
                    <a:pt x="2879217" y="778256"/>
                  </a:lnTo>
                  <a:lnTo>
                    <a:pt x="2881122" y="778764"/>
                  </a:lnTo>
                  <a:lnTo>
                    <a:pt x="2882646" y="778002"/>
                  </a:lnTo>
                  <a:lnTo>
                    <a:pt x="2958096" y="733933"/>
                  </a:lnTo>
                  <a:lnTo>
                    <a:pt x="2963545" y="730758"/>
                  </a:lnTo>
                  <a:close/>
                </a:path>
              </a:pathLst>
            </a:custGeom>
            <a:solidFill>
              <a:srgbClr val="6FAC46"/>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1" name="object 21"/>
            <p:cNvSpPr/>
            <p:nvPr/>
          </p:nvSpPr>
          <p:spPr>
            <a:xfrm>
              <a:off x="3354959" y="3990085"/>
              <a:ext cx="2435860" cy="1461770"/>
            </a:xfrm>
            <a:custGeom>
              <a:avLst/>
              <a:gdLst/>
              <a:ahLst/>
              <a:cxnLst/>
              <a:rect l="l" t="t" r="r" b="b"/>
              <a:pathLst>
                <a:path w="2435860" h="1461770">
                  <a:moveTo>
                    <a:pt x="0" y="1461516"/>
                  </a:moveTo>
                  <a:lnTo>
                    <a:pt x="2435733" y="1461516"/>
                  </a:lnTo>
                  <a:lnTo>
                    <a:pt x="2435733" y="0"/>
                  </a:lnTo>
                  <a:lnTo>
                    <a:pt x="0" y="0"/>
                  </a:lnTo>
                  <a:lnTo>
                    <a:pt x="0" y="1461516"/>
                  </a:lnTo>
                  <a:close/>
                </a:path>
              </a:pathLst>
            </a:custGeom>
            <a:ln w="12700">
              <a:solidFill>
                <a:srgbClr val="FFFFFF"/>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22" name="object 22"/>
          <p:cNvSpPr txBox="1"/>
          <p:nvPr/>
        </p:nvSpPr>
        <p:spPr>
          <a:xfrm>
            <a:off x="4249865" y="3666182"/>
            <a:ext cx="2434375" cy="1233415"/>
          </a:xfrm>
          <a:prstGeom prst="rect">
            <a:avLst/>
          </a:prstGeom>
        </p:spPr>
        <p:txBody>
          <a:bodyPr vert="horz" wrap="square" lIns="0" tIns="0" rIns="0" bIns="0" rtlCol="0" anchor="t">
            <a:spAutoFit/>
          </a:bodyPr>
          <a:lstStyle/>
          <a:p>
            <a:pPr>
              <a:lnSpc>
                <a:spcPct val="100000"/>
              </a:lnSpc>
            </a:pPr>
            <a:endParaRPr sz="1600">
              <a:latin typeface="Times New Roman" panose="02020603050405020304" pitchFamily="18" charset="0"/>
              <a:cs typeface="Times New Roman" panose="02020603050405020304" pitchFamily="18" charset="0"/>
            </a:endParaRPr>
          </a:p>
          <a:p>
            <a:pPr>
              <a:spcBef>
                <a:spcPts val="254"/>
              </a:spcBef>
            </a:pPr>
            <a:endParaRPr sz="1600" b="1">
              <a:latin typeface="Times New Roman" panose="02020603050405020304" pitchFamily="18" charset="0"/>
              <a:cs typeface="Times New Roman" panose="02020603050405020304" pitchFamily="18" charset="0"/>
            </a:endParaRPr>
          </a:p>
          <a:p>
            <a:pPr marL="148590" marR="139700" algn="ctr">
              <a:lnSpc>
                <a:spcPts val="1750"/>
              </a:lnSpc>
              <a:tabLst>
                <a:tab pos="483870" algn="l"/>
              </a:tabLst>
            </a:pPr>
            <a:r>
              <a:rPr sz="2000" b="1">
                <a:solidFill>
                  <a:srgbClr val="FFFFFF"/>
                </a:solidFill>
                <a:latin typeface="Circe"/>
                <a:cs typeface="Times New Roman" panose="02020603050405020304" pitchFamily="18" charset="0"/>
              </a:rPr>
              <a:t>Real</a:t>
            </a:r>
            <a:r>
              <a:rPr sz="2000" b="1" spc="-4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Estate</a:t>
            </a:r>
            <a:r>
              <a:rPr sz="2000" b="1" spc="-5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and</a:t>
            </a:r>
            <a:r>
              <a:rPr sz="2000" b="1" spc="-35">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Tangible Personal</a:t>
            </a:r>
            <a:r>
              <a:rPr sz="2000" b="1" spc="-20">
                <a:solidFill>
                  <a:srgbClr val="FFFFFF"/>
                </a:solidFill>
                <a:latin typeface="Circe"/>
                <a:cs typeface="Times New Roman" panose="02020603050405020304" pitchFamily="18" charset="0"/>
              </a:rPr>
              <a:t> </a:t>
            </a:r>
            <a:r>
              <a:rPr sz="2000" b="1" spc="-10">
                <a:solidFill>
                  <a:srgbClr val="FFFFFF"/>
                </a:solidFill>
                <a:latin typeface="Circe"/>
                <a:cs typeface="Times New Roman" panose="02020603050405020304" pitchFamily="18" charset="0"/>
              </a:rPr>
              <a:t>Property</a:t>
            </a:r>
            <a:endParaRPr sz="2000" b="1">
              <a:latin typeface="Circe"/>
              <a:cs typeface="Times New Roman" panose="02020603050405020304" pitchFamily="18" charset="0"/>
            </a:endParaRPr>
          </a:p>
        </p:txBody>
      </p:sp>
      <p:sp>
        <p:nvSpPr>
          <p:cNvPr id="23" name="object 23"/>
          <p:cNvSpPr txBox="1"/>
          <p:nvPr/>
        </p:nvSpPr>
        <p:spPr>
          <a:xfrm>
            <a:off x="7129985" y="3694956"/>
            <a:ext cx="2841228" cy="1543371"/>
          </a:xfrm>
          <a:prstGeom prst="rect">
            <a:avLst/>
          </a:prstGeom>
          <a:solidFill>
            <a:srgbClr val="EC7C30"/>
          </a:solidFill>
        </p:spPr>
        <p:txBody>
          <a:bodyPr vert="horz" wrap="square" lIns="0" tIns="207645" rIns="0" bIns="0" rtlCol="0" anchor="t">
            <a:spAutoFit/>
          </a:bodyPr>
          <a:lstStyle/>
          <a:p>
            <a:pPr marL="1905" algn="ctr">
              <a:spcBef>
                <a:spcPts val="1635"/>
              </a:spcBef>
              <a:buSzPct val="87500"/>
              <a:tabLst>
                <a:tab pos="105410" algn="l"/>
              </a:tabLst>
            </a:pPr>
            <a:r>
              <a:rPr sz="2000" b="1">
                <a:solidFill>
                  <a:srgbClr val="FFFFFF"/>
                </a:solidFill>
                <a:latin typeface="Circe"/>
                <a:cs typeface="Times New Roman" panose="02020603050405020304" pitchFamily="18" charset="0"/>
              </a:rPr>
              <a:t>Life</a:t>
            </a:r>
            <a:r>
              <a:rPr sz="2000" b="1" spc="-5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Income</a:t>
            </a:r>
            <a:r>
              <a:rPr sz="2000" b="1" spc="-50">
                <a:solidFill>
                  <a:srgbClr val="FFFFFF"/>
                </a:solidFill>
                <a:latin typeface="Circe"/>
                <a:cs typeface="Times New Roman" panose="02020603050405020304" pitchFamily="18" charset="0"/>
              </a:rPr>
              <a:t> </a:t>
            </a:r>
            <a:r>
              <a:rPr sz="2000" b="1" spc="-20">
                <a:solidFill>
                  <a:srgbClr val="FFFFFF"/>
                </a:solidFill>
                <a:latin typeface="Circe"/>
                <a:cs typeface="Times New Roman" panose="02020603050405020304" pitchFamily="18" charset="0"/>
              </a:rPr>
              <a:t>Gifts</a:t>
            </a:r>
            <a:r>
              <a:rPr lang="en-US" sz="2000" b="1" spc="-20">
                <a:latin typeface="Circe"/>
                <a:cs typeface="Times New Roman" panose="02020603050405020304" pitchFamily="18" charset="0"/>
              </a:rPr>
              <a:t> </a:t>
            </a:r>
            <a:r>
              <a:rPr sz="2000" b="1">
                <a:solidFill>
                  <a:srgbClr val="FFFFFF"/>
                </a:solidFill>
                <a:latin typeface="Circe"/>
                <a:cs typeface="Times New Roman" panose="02020603050405020304" pitchFamily="18" charset="0"/>
              </a:rPr>
              <a:t>Donate</a:t>
            </a:r>
            <a:r>
              <a:rPr sz="2000" b="1" spc="-3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a:t>
            </a:r>
            <a:r>
              <a:rPr sz="2000" b="1" spc="-3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minimum</a:t>
            </a:r>
            <a:r>
              <a:rPr sz="2000" b="1" spc="-25">
                <a:solidFill>
                  <a:srgbClr val="FFFFFF"/>
                </a:solidFill>
                <a:latin typeface="Circe"/>
                <a:cs typeface="Times New Roman" panose="02020603050405020304" pitchFamily="18" charset="0"/>
              </a:rPr>
              <a:t> of</a:t>
            </a:r>
            <a:endParaRPr sz="2000" b="1">
              <a:latin typeface="Circe"/>
              <a:cs typeface="Times New Roman" panose="02020603050405020304" pitchFamily="18" charset="0"/>
            </a:endParaRPr>
          </a:p>
          <a:p>
            <a:pPr marL="161290" marR="150495" algn="ctr">
              <a:lnSpc>
                <a:spcPts val="1750"/>
              </a:lnSpc>
              <a:spcBef>
                <a:spcPts val="125"/>
              </a:spcBef>
            </a:pPr>
            <a:r>
              <a:rPr sz="2000" b="1">
                <a:solidFill>
                  <a:srgbClr val="FFFFFF"/>
                </a:solidFill>
                <a:latin typeface="Circe"/>
                <a:cs typeface="Times New Roman" panose="02020603050405020304" pitchFamily="18" charset="0"/>
              </a:rPr>
              <a:t>$10k</a:t>
            </a:r>
            <a:r>
              <a:rPr sz="2000" b="1" spc="-2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and</a:t>
            </a:r>
            <a:r>
              <a:rPr sz="2000" b="1" spc="-30">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earn</a:t>
            </a:r>
            <a:r>
              <a:rPr sz="2000" b="1" spc="-35">
                <a:solidFill>
                  <a:srgbClr val="FFFFFF"/>
                </a:solidFill>
                <a:latin typeface="Circe"/>
                <a:cs typeface="Times New Roman" panose="02020603050405020304" pitchFamily="18" charset="0"/>
              </a:rPr>
              <a:t> </a:t>
            </a:r>
            <a:r>
              <a:rPr sz="2000" b="1">
                <a:solidFill>
                  <a:srgbClr val="FFFFFF"/>
                </a:solidFill>
                <a:latin typeface="Circe"/>
                <a:cs typeface="Times New Roman" panose="02020603050405020304" pitchFamily="18" charset="0"/>
              </a:rPr>
              <a:t>income</a:t>
            </a:r>
            <a:r>
              <a:rPr sz="2000" b="1" spc="-20">
                <a:solidFill>
                  <a:srgbClr val="FFFFFF"/>
                </a:solidFill>
                <a:latin typeface="Circe"/>
                <a:cs typeface="Times New Roman" panose="02020603050405020304" pitchFamily="18" charset="0"/>
              </a:rPr>
              <a:t> </a:t>
            </a:r>
            <a:r>
              <a:rPr sz="2000" b="1" spc="-25">
                <a:solidFill>
                  <a:srgbClr val="FFFFFF"/>
                </a:solidFill>
                <a:latin typeface="Circe"/>
                <a:cs typeface="Times New Roman" panose="02020603050405020304" pitchFamily="18" charset="0"/>
              </a:rPr>
              <a:t>for</a:t>
            </a:r>
            <a:r>
              <a:rPr lang="en-US" sz="2000" b="1" spc="-25">
                <a:solidFill>
                  <a:srgbClr val="FFFFFF"/>
                </a:solidFill>
                <a:latin typeface="Circe"/>
                <a:cs typeface="Times New Roman" panose="02020603050405020304" pitchFamily="18" charset="0"/>
              </a:rPr>
              <a:t> </a:t>
            </a:r>
            <a:r>
              <a:rPr sz="2000" b="1" spc="-20">
                <a:solidFill>
                  <a:srgbClr val="FFFFFF"/>
                </a:solidFill>
                <a:latin typeface="Circe"/>
                <a:cs typeface="Times New Roman" panose="02020603050405020304" pitchFamily="18" charset="0"/>
              </a:rPr>
              <a:t>life</a:t>
            </a:r>
            <a:endParaRPr lang="en-US" sz="2000" b="1" spc="-20">
              <a:solidFill>
                <a:srgbClr val="FFFFFF"/>
              </a:solidFill>
              <a:latin typeface="Circe"/>
              <a:cs typeface="Times New Roman" panose="02020603050405020304" pitchFamily="18" charset="0"/>
            </a:endParaRPr>
          </a:p>
          <a:p>
            <a:pPr marL="161290" marR="150495" algn="ctr">
              <a:lnSpc>
                <a:spcPts val="1750"/>
              </a:lnSpc>
              <a:spcBef>
                <a:spcPts val="125"/>
              </a:spcBef>
            </a:pPr>
            <a:endParaRPr lang="en-US" sz="1600" spc="-20">
              <a:solidFill>
                <a:srgbClr val="FFFFFF"/>
              </a:solidFill>
              <a:latin typeface="Times New Roman" panose="02020603050405020304" pitchFamily="18" charset="0"/>
              <a:cs typeface="Times New Roman" panose="02020603050405020304" pitchFamily="18" charset="0"/>
            </a:endParaRPr>
          </a:p>
        </p:txBody>
      </p:sp>
      <p:sp>
        <p:nvSpPr>
          <p:cNvPr id="24" name="Slide Number Placeholder 23">
            <a:extLst>
              <a:ext uri="{FF2B5EF4-FFF2-40B4-BE49-F238E27FC236}">
                <a16:creationId xmlns:a16="http://schemas.microsoft.com/office/drawing/2014/main" id="{0479188B-B939-5F21-7D74-A2D29607559C}"/>
              </a:ext>
            </a:extLst>
          </p:cNvPr>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5903DAFC-067D-12E4-E193-05FCB7BB62C6}"/>
              </a:ext>
            </a:extLst>
          </p:cNvPr>
          <p:cNvPicPr>
            <a:picLocks noChangeAspect="1"/>
          </p:cNvPicPr>
          <p:nvPr/>
        </p:nvPicPr>
        <p:blipFill>
          <a:blip r:embed="rId4"/>
          <a:srcRect/>
          <a:stretch/>
        </p:blipFill>
        <p:spPr>
          <a:xfrm>
            <a:off x="438288" y="5702617"/>
            <a:ext cx="1036843" cy="774383"/>
          </a:xfrm>
          <a:prstGeom prst="rect">
            <a:avLst/>
          </a:prstGeom>
        </p:spPr>
      </p:pic>
      <p:pic>
        <p:nvPicPr>
          <p:cNvPr id="27" name="object 23">
            <a:extLst>
              <a:ext uri="{FF2B5EF4-FFF2-40B4-BE49-F238E27FC236}">
                <a16:creationId xmlns:a16="http://schemas.microsoft.com/office/drawing/2014/main" id="{C8147510-32CF-51CA-D349-1EBF2437CC51}"/>
              </a:ext>
            </a:extLst>
          </p:cNvPr>
          <p:cNvPicPr/>
          <p:nvPr/>
        </p:nvPicPr>
        <p:blipFill>
          <a:blip r:embed="rId5" cstate="print"/>
          <a:stretch>
            <a:fillRect/>
          </a:stretch>
        </p:blipFill>
        <p:spPr>
          <a:xfrm>
            <a:off x="9754193" y="528140"/>
            <a:ext cx="2180279" cy="6498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1959" y="43123"/>
            <a:ext cx="9076765" cy="6779949"/>
            <a:chOff x="0" y="333898"/>
            <a:chExt cx="9144000" cy="6524102"/>
          </a:xfrm>
        </p:grpSpPr>
        <p:pic>
          <p:nvPicPr>
            <p:cNvPr id="3" name="object 3"/>
            <p:cNvPicPr/>
            <p:nvPr/>
          </p:nvPicPr>
          <p:blipFill>
            <a:blip r:embed="rId2" cstate="print"/>
            <a:srcRect t="4869"/>
            <a:stretch/>
          </p:blipFill>
          <p:spPr>
            <a:xfrm>
              <a:off x="0" y="333898"/>
              <a:ext cx="9144000" cy="6524102"/>
            </a:xfrm>
            <a:prstGeom prst="rect">
              <a:avLst/>
            </a:prstGeom>
          </p:spPr>
        </p:pic>
        <p:pic>
          <p:nvPicPr>
            <p:cNvPr id="4" name="object 4"/>
            <p:cNvPicPr/>
            <p:nvPr/>
          </p:nvPicPr>
          <p:blipFill>
            <a:blip r:embed="rId3" cstate="print"/>
            <a:stretch>
              <a:fillRect/>
            </a:stretch>
          </p:blipFill>
          <p:spPr>
            <a:xfrm>
              <a:off x="341375" y="1804416"/>
              <a:ext cx="4157472" cy="3816096"/>
            </a:xfrm>
            <a:prstGeom prst="rect">
              <a:avLst/>
            </a:prstGeom>
          </p:spPr>
        </p:pic>
        <p:sp>
          <p:nvSpPr>
            <p:cNvPr id="5" name="object 5"/>
            <p:cNvSpPr/>
            <p:nvPr/>
          </p:nvSpPr>
          <p:spPr>
            <a:xfrm>
              <a:off x="350520" y="5929121"/>
              <a:ext cx="8442960" cy="0"/>
            </a:xfrm>
            <a:custGeom>
              <a:avLst/>
              <a:gdLst/>
              <a:ahLst/>
              <a:cxnLst/>
              <a:rect l="l" t="t" r="r" b="b"/>
              <a:pathLst>
                <a:path w="8442960">
                  <a:moveTo>
                    <a:pt x="0" y="0"/>
                  </a:moveTo>
                  <a:lnTo>
                    <a:pt x="8442960" y="0"/>
                  </a:lnTo>
                </a:path>
              </a:pathLst>
            </a:custGeom>
            <a:ln w="4572">
              <a:solidFill>
                <a:srgbClr val="6F787B"/>
              </a:solidFill>
            </a:ln>
          </p:spPr>
          <p:txBody>
            <a:bodyPr wrap="square" lIns="0" tIns="0" rIns="0" bIns="0" rtlCol="0"/>
            <a:lstStyle/>
            <a:p>
              <a:endParaRPr/>
            </a:p>
          </p:txBody>
        </p:sp>
      </p:grpSp>
      <p:sp>
        <p:nvSpPr>
          <p:cNvPr id="6" name="object 6"/>
          <p:cNvSpPr txBox="1">
            <a:spLocks noGrp="1"/>
          </p:cNvSpPr>
          <p:nvPr>
            <p:ph type="title"/>
          </p:nvPr>
        </p:nvSpPr>
        <p:spPr>
          <a:xfrm>
            <a:off x="955221" y="527962"/>
            <a:ext cx="7886700" cy="881138"/>
          </a:xfrm>
          <a:prstGeom prst="rect">
            <a:avLst/>
          </a:prstGeom>
        </p:spPr>
        <p:txBody>
          <a:bodyPr vert="horz" wrap="square" lIns="0" tIns="202056" rIns="0" bIns="0" rtlCol="0" anchor="ctr">
            <a:spAutoFit/>
          </a:bodyPr>
          <a:lstStyle/>
          <a:p>
            <a:pPr marL="54610">
              <a:lnSpc>
                <a:spcPct val="100000"/>
              </a:lnSpc>
              <a:spcBef>
                <a:spcPts val="100"/>
              </a:spcBef>
            </a:pPr>
            <a:r>
              <a:rPr sz="4300" b="1">
                <a:solidFill>
                  <a:srgbClr val="00B0F0"/>
                </a:solidFill>
                <a:latin typeface="Circe"/>
                <a:cs typeface="Times New Roman"/>
              </a:rPr>
              <a:t>Everyone</a:t>
            </a:r>
            <a:r>
              <a:rPr sz="4300" b="1" spc="-50">
                <a:solidFill>
                  <a:srgbClr val="00B0F0"/>
                </a:solidFill>
                <a:latin typeface="Circe"/>
                <a:cs typeface="Times New Roman"/>
              </a:rPr>
              <a:t> </a:t>
            </a:r>
            <a:r>
              <a:rPr sz="4300" b="1" spc="110">
                <a:solidFill>
                  <a:srgbClr val="00B0F0"/>
                </a:solidFill>
                <a:latin typeface="Circe"/>
                <a:cs typeface="Times New Roman"/>
              </a:rPr>
              <a:t>can</a:t>
            </a:r>
            <a:r>
              <a:rPr sz="4300" b="1" spc="75">
                <a:solidFill>
                  <a:srgbClr val="00B0F0"/>
                </a:solidFill>
                <a:latin typeface="Circe"/>
                <a:cs typeface="Times New Roman"/>
              </a:rPr>
              <a:t> </a:t>
            </a:r>
            <a:r>
              <a:rPr sz="4300" b="1" spc="85">
                <a:solidFill>
                  <a:srgbClr val="00B0F0"/>
                </a:solidFill>
                <a:latin typeface="Circe"/>
                <a:cs typeface="Times New Roman"/>
              </a:rPr>
              <a:t>make</a:t>
            </a:r>
            <a:r>
              <a:rPr sz="4300" b="1" spc="-165">
                <a:solidFill>
                  <a:srgbClr val="00B0F0"/>
                </a:solidFill>
                <a:latin typeface="Circe"/>
                <a:cs typeface="Times New Roman"/>
              </a:rPr>
              <a:t> </a:t>
            </a:r>
            <a:r>
              <a:rPr sz="4300" b="1" spc="90">
                <a:solidFill>
                  <a:srgbClr val="00B0F0"/>
                </a:solidFill>
                <a:latin typeface="Circe"/>
                <a:cs typeface="Times New Roman"/>
              </a:rPr>
              <a:t>a</a:t>
            </a:r>
            <a:r>
              <a:rPr sz="4300" b="1" spc="70">
                <a:solidFill>
                  <a:srgbClr val="00B0F0"/>
                </a:solidFill>
                <a:latin typeface="Circe"/>
                <a:cs typeface="Times New Roman"/>
              </a:rPr>
              <a:t> </a:t>
            </a:r>
            <a:r>
              <a:rPr sz="4300" b="1" spc="75">
                <a:solidFill>
                  <a:srgbClr val="00B0F0"/>
                </a:solidFill>
                <a:latin typeface="Circe"/>
                <a:cs typeface="Times New Roman"/>
              </a:rPr>
              <a:t>bequest..</a:t>
            </a:r>
            <a:r>
              <a:rPr sz="4300" b="1" spc="75">
                <a:solidFill>
                  <a:srgbClr val="00B0F0"/>
                </a:solidFill>
                <a:latin typeface="Circe"/>
              </a:rPr>
              <a:t>.</a:t>
            </a:r>
            <a:endParaRPr lang="en-US" sz="4300" b="1">
              <a:solidFill>
                <a:srgbClr val="00B0F0"/>
              </a:solidFill>
              <a:latin typeface="Circe"/>
            </a:endParaRPr>
          </a:p>
        </p:txBody>
      </p:sp>
      <p:sp>
        <p:nvSpPr>
          <p:cNvPr id="7" name="object 7"/>
          <p:cNvSpPr txBox="1"/>
          <p:nvPr/>
        </p:nvSpPr>
        <p:spPr>
          <a:xfrm>
            <a:off x="5839132" y="1896940"/>
            <a:ext cx="3876040" cy="1006429"/>
          </a:xfrm>
          <a:prstGeom prst="rect">
            <a:avLst/>
          </a:prstGeom>
        </p:spPr>
        <p:txBody>
          <a:bodyPr vert="horz" wrap="square" lIns="0" tIns="20955" rIns="0" bIns="0" rtlCol="0" anchor="t">
            <a:spAutoFit/>
          </a:bodyPr>
          <a:lstStyle/>
          <a:p>
            <a:pPr marL="12700" marR="5080" indent="13970">
              <a:lnSpc>
                <a:spcPct val="97100"/>
              </a:lnSpc>
              <a:spcBef>
                <a:spcPts val="165"/>
              </a:spcBef>
            </a:pPr>
            <a:r>
              <a:rPr lang="en-US" sz="2200" b="1" i="1" spc="-235">
                <a:latin typeface="Circe"/>
                <a:cs typeface="Times New Roman"/>
              </a:rPr>
              <a:t>I</a:t>
            </a:r>
            <a:r>
              <a:rPr lang="en-US" sz="2200" i="1" spc="-235">
                <a:latin typeface="Circe"/>
                <a:cs typeface="Verdana"/>
              </a:rPr>
              <a:t>n</a:t>
            </a:r>
            <a:r>
              <a:rPr lang="en-US" sz="2200" i="1" spc="-225">
                <a:latin typeface="Circe"/>
                <a:cs typeface="Verdana"/>
              </a:rPr>
              <a:t>  </a:t>
            </a:r>
            <a:r>
              <a:rPr lang="en-US" sz="2200" i="1" spc="-85">
                <a:latin typeface="Circe"/>
                <a:cs typeface="Verdana"/>
              </a:rPr>
              <a:t>this</a:t>
            </a:r>
            <a:r>
              <a:rPr lang="en-US" sz="2200" i="1" spc="-135">
                <a:latin typeface="Circe"/>
                <a:cs typeface="Verdana"/>
              </a:rPr>
              <a:t> </a:t>
            </a:r>
            <a:r>
              <a:rPr lang="en-US" sz="2200" i="1" spc="-85">
                <a:latin typeface="Circe"/>
                <a:cs typeface="Verdana"/>
              </a:rPr>
              <a:t>world</a:t>
            </a:r>
            <a:r>
              <a:rPr lang="en-US" sz="2200" i="1" spc="-210">
                <a:latin typeface="Circe"/>
                <a:cs typeface="Verdana"/>
              </a:rPr>
              <a:t> </a:t>
            </a:r>
            <a:r>
              <a:rPr lang="en-US" sz="2200" i="1" spc="-90">
                <a:latin typeface="Circe"/>
                <a:cs typeface="Verdana"/>
              </a:rPr>
              <a:t>nothing</a:t>
            </a:r>
            <a:r>
              <a:rPr lang="en-US" sz="2200" i="1" spc="-145">
                <a:latin typeface="Circe"/>
                <a:cs typeface="Verdana"/>
              </a:rPr>
              <a:t> </a:t>
            </a:r>
            <a:r>
              <a:rPr lang="en-US" sz="2200" i="1" spc="-40">
                <a:latin typeface="Circe"/>
                <a:cs typeface="Verdana"/>
              </a:rPr>
              <a:t>can</a:t>
            </a:r>
            <a:r>
              <a:rPr lang="en-US" sz="2200" i="1" spc="-114">
                <a:latin typeface="Circe"/>
                <a:cs typeface="Verdana"/>
              </a:rPr>
              <a:t> </a:t>
            </a:r>
            <a:r>
              <a:rPr lang="en-US" sz="2200" i="1" spc="-145">
                <a:latin typeface="Circe"/>
                <a:cs typeface="Verdana"/>
              </a:rPr>
              <a:t>be</a:t>
            </a:r>
            <a:r>
              <a:rPr lang="en-US" sz="2200" i="1" spc="-225">
                <a:latin typeface="Circe"/>
                <a:cs typeface="Verdana"/>
              </a:rPr>
              <a:t> </a:t>
            </a:r>
            <a:r>
              <a:rPr lang="en-US" sz="2200" i="1" spc="-20">
                <a:latin typeface="Circe"/>
                <a:cs typeface="Verdana"/>
              </a:rPr>
              <a:t>said </a:t>
            </a:r>
            <a:r>
              <a:rPr lang="en-US" sz="2200" i="1" spc="-60">
                <a:latin typeface="Circe"/>
                <a:cs typeface="Verdana"/>
              </a:rPr>
              <a:t>to</a:t>
            </a:r>
            <a:r>
              <a:rPr lang="en-US" sz="2200" i="1" spc="-125">
                <a:latin typeface="Circe"/>
                <a:cs typeface="Verdana"/>
              </a:rPr>
              <a:t> </a:t>
            </a:r>
            <a:r>
              <a:rPr lang="en-US" sz="2200" i="1" spc="-145">
                <a:latin typeface="Circe"/>
                <a:cs typeface="Verdana"/>
              </a:rPr>
              <a:t>be</a:t>
            </a:r>
            <a:r>
              <a:rPr lang="en-US" sz="2200" i="1" spc="-229">
                <a:latin typeface="Circe"/>
                <a:cs typeface="Verdana"/>
              </a:rPr>
              <a:t> </a:t>
            </a:r>
            <a:r>
              <a:rPr lang="en-US" sz="2200" i="1" spc="-130">
                <a:latin typeface="Circe"/>
                <a:cs typeface="Verdana"/>
              </a:rPr>
              <a:t>certain,</a:t>
            </a:r>
            <a:r>
              <a:rPr lang="en-US" sz="2200" i="1" spc="-30">
                <a:latin typeface="Circe"/>
                <a:cs typeface="Verdana"/>
              </a:rPr>
              <a:t> </a:t>
            </a:r>
            <a:r>
              <a:rPr lang="en-US" sz="2200" i="1" spc="-114">
                <a:latin typeface="Circe"/>
                <a:cs typeface="Verdana"/>
              </a:rPr>
              <a:t>except</a:t>
            </a:r>
            <a:r>
              <a:rPr lang="en-US" sz="2200" i="1" spc="-135">
                <a:latin typeface="Circe"/>
                <a:cs typeface="Verdana"/>
              </a:rPr>
              <a:t> for</a:t>
            </a:r>
            <a:r>
              <a:rPr lang="en-US" sz="2200" i="1" spc="-200">
                <a:latin typeface="Circe"/>
                <a:cs typeface="Verdana"/>
              </a:rPr>
              <a:t> </a:t>
            </a:r>
            <a:r>
              <a:rPr lang="en-US" sz="2200" i="1" spc="-85">
                <a:latin typeface="Circe"/>
                <a:cs typeface="Verdana"/>
              </a:rPr>
              <a:t>death</a:t>
            </a:r>
            <a:r>
              <a:rPr lang="en-US" sz="2200" i="1" spc="-229">
                <a:latin typeface="Circe"/>
                <a:cs typeface="Verdana"/>
              </a:rPr>
              <a:t> </a:t>
            </a:r>
            <a:r>
              <a:rPr lang="en-US" sz="2200" i="1" spc="-25">
                <a:latin typeface="Circe"/>
                <a:cs typeface="Verdana"/>
              </a:rPr>
              <a:t>and </a:t>
            </a:r>
            <a:r>
              <a:rPr lang="en-US" sz="2200" i="1" spc="-155">
                <a:latin typeface="Circe"/>
                <a:cs typeface="Verdana"/>
              </a:rPr>
              <a:t>taxes.</a:t>
            </a:r>
            <a:r>
              <a:rPr lang="en-US" sz="2200" i="1" spc="35">
                <a:latin typeface="Circe"/>
                <a:cs typeface="Verdana"/>
              </a:rPr>
              <a:t> </a:t>
            </a:r>
            <a:r>
              <a:rPr lang="en-US" sz="2200" i="1" spc="-70">
                <a:latin typeface="Circe"/>
                <a:cs typeface="Verdana"/>
              </a:rPr>
              <a:t>-</a:t>
            </a:r>
            <a:r>
              <a:rPr sz="2200" i="1" spc="-85">
                <a:latin typeface="Circe"/>
                <a:cs typeface="Verdana"/>
              </a:rPr>
              <a:t>Benjamin</a:t>
            </a:r>
            <a:r>
              <a:rPr sz="2200" i="1" spc="-125">
                <a:latin typeface="Circe"/>
                <a:cs typeface="Verdana"/>
              </a:rPr>
              <a:t> </a:t>
            </a:r>
            <a:r>
              <a:rPr sz="2200" i="1" spc="-10">
                <a:latin typeface="Circe"/>
                <a:cs typeface="Verdana"/>
              </a:rPr>
              <a:t>Franklin</a:t>
            </a:r>
            <a:endParaRPr lang="en-US" sz="2200">
              <a:latin typeface="Circe"/>
              <a:cs typeface="Verdana"/>
            </a:endParaRPr>
          </a:p>
        </p:txBody>
      </p:sp>
      <p:sp>
        <p:nvSpPr>
          <p:cNvPr id="8" name="object 8"/>
          <p:cNvSpPr txBox="1"/>
          <p:nvPr/>
        </p:nvSpPr>
        <p:spPr>
          <a:xfrm>
            <a:off x="5839356" y="3572989"/>
            <a:ext cx="3004820" cy="607987"/>
          </a:xfrm>
          <a:prstGeom prst="rect">
            <a:avLst/>
          </a:prstGeom>
        </p:spPr>
        <p:txBody>
          <a:bodyPr vert="horz" wrap="square" lIns="0" tIns="39370" rIns="0" bIns="0" rtlCol="0" anchor="t">
            <a:spAutoFit/>
          </a:bodyPr>
          <a:lstStyle/>
          <a:p>
            <a:pPr marL="12700" marR="5080">
              <a:lnSpc>
                <a:spcPts val="2170"/>
              </a:lnSpc>
              <a:spcBef>
                <a:spcPts val="310"/>
              </a:spcBef>
            </a:pPr>
            <a:r>
              <a:rPr sz="2200" i="1" spc="-145">
                <a:latin typeface="Circe"/>
                <a:cs typeface="Verdana"/>
              </a:rPr>
              <a:t>Ha</a:t>
            </a:r>
            <a:r>
              <a:rPr lang="en-US" sz="2200" i="1" spc="-145">
                <a:latin typeface="Circe"/>
                <a:cs typeface="Verdana"/>
              </a:rPr>
              <a:t>v</a:t>
            </a:r>
            <a:r>
              <a:rPr sz="2200" i="1" spc="-145">
                <a:latin typeface="Circe"/>
                <a:cs typeface="Verdana"/>
              </a:rPr>
              <a:t>e</a:t>
            </a:r>
            <a:r>
              <a:rPr sz="2200" i="1" spc="-180">
                <a:latin typeface="Circe"/>
                <a:cs typeface="Verdana"/>
              </a:rPr>
              <a:t> </a:t>
            </a:r>
            <a:r>
              <a:rPr sz="2200" i="1" spc="-90">
                <a:latin typeface="Circe"/>
                <a:cs typeface="Verdana"/>
              </a:rPr>
              <a:t>you</a:t>
            </a:r>
            <a:r>
              <a:rPr sz="2200" i="1" spc="-185">
                <a:latin typeface="Circe"/>
                <a:cs typeface="Verdana"/>
              </a:rPr>
              <a:t> </a:t>
            </a:r>
            <a:r>
              <a:rPr sz="2200" i="1" spc="-80">
                <a:latin typeface="Circe"/>
                <a:cs typeface="Verdana"/>
              </a:rPr>
              <a:t>included</a:t>
            </a:r>
            <a:r>
              <a:rPr sz="2200" i="1" spc="-195">
                <a:latin typeface="Circe"/>
                <a:cs typeface="Verdana"/>
              </a:rPr>
              <a:t> </a:t>
            </a:r>
            <a:r>
              <a:rPr sz="2200" i="1" spc="-114">
                <a:latin typeface="Circe"/>
                <a:cs typeface="Verdana"/>
              </a:rPr>
              <a:t>Penn</a:t>
            </a:r>
            <a:r>
              <a:rPr sz="2200" i="1" spc="-165">
                <a:latin typeface="Circe"/>
                <a:cs typeface="Verdana"/>
              </a:rPr>
              <a:t> </a:t>
            </a:r>
            <a:r>
              <a:rPr sz="2200" i="1" spc="-25">
                <a:latin typeface="Circe"/>
                <a:cs typeface="Verdana"/>
              </a:rPr>
              <a:t>in </a:t>
            </a:r>
            <a:r>
              <a:rPr sz="2200" i="1" spc="-105">
                <a:latin typeface="Circe"/>
                <a:cs typeface="Verdana"/>
              </a:rPr>
              <a:t>your</a:t>
            </a:r>
            <a:r>
              <a:rPr sz="2200" i="1" spc="-110">
                <a:latin typeface="Circe"/>
                <a:cs typeface="Verdana"/>
              </a:rPr>
              <a:t> </a:t>
            </a:r>
            <a:r>
              <a:rPr sz="2200" i="1" spc="-10">
                <a:latin typeface="Circe"/>
                <a:cs typeface="Verdana"/>
              </a:rPr>
              <a:t>will?</a:t>
            </a:r>
            <a:endParaRPr sz="2200">
              <a:latin typeface="Circe"/>
              <a:cs typeface="Verdana"/>
            </a:endParaRPr>
          </a:p>
        </p:txBody>
      </p:sp>
      <p:sp>
        <p:nvSpPr>
          <p:cNvPr id="10" name="Slide Number Placeholder 9">
            <a:extLst>
              <a:ext uri="{FF2B5EF4-FFF2-40B4-BE49-F238E27FC236}">
                <a16:creationId xmlns:a16="http://schemas.microsoft.com/office/drawing/2014/main" id="{9F789EBC-43C9-ED09-C998-4C6B2A761EA0}"/>
              </a:ext>
            </a:extLst>
          </p:cNvPr>
          <p:cNvSpPr>
            <a:spLocks noGrp="1"/>
          </p:cNvSpPr>
          <p:nvPr>
            <p:ph type="sldNum" sz="quarter" idx="12"/>
          </p:nvPr>
        </p:nvSpPr>
        <p:spPr/>
        <p:txBody>
          <a:bodyPr/>
          <a:lstStyle/>
          <a:p>
            <a:fld id="{B6F15528-21DE-4FAA-801E-634DDDAF4B2B}" type="slidenum">
              <a:rPr lang="en-US" smtClean="0"/>
              <a:t>7</a:t>
            </a:fld>
            <a:endParaRPr lang="en-US"/>
          </a:p>
        </p:txBody>
      </p:sp>
      <p:pic>
        <p:nvPicPr>
          <p:cNvPr id="11" name="Picture 10">
            <a:extLst>
              <a:ext uri="{FF2B5EF4-FFF2-40B4-BE49-F238E27FC236}">
                <a16:creationId xmlns:a16="http://schemas.microsoft.com/office/drawing/2014/main" id="{8D38DFC6-8EA6-7FB4-5792-577FE644C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12" name="Picture 11">
            <a:extLst>
              <a:ext uri="{FF2B5EF4-FFF2-40B4-BE49-F238E27FC236}">
                <a16:creationId xmlns:a16="http://schemas.microsoft.com/office/drawing/2014/main" id="{4AC564E3-1A5F-FE9B-7BEB-4FF508A913B2}"/>
              </a:ext>
            </a:extLst>
          </p:cNvPr>
          <p:cNvPicPr>
            <a:picLocks noChangeAspect="1"/>
          </p:cNvPicPr>
          <p:nvPr/>
        </p:nvPicPr>
        <p:blipFill>
          <a:blip r:embed="rId5"/>
          <a:srcRect/>
          <a:stretch/>
        </p:blipFill>
        <p:spPr>
          <a:xfrm>
            <a:off x="438288" y="5702617"/>
            <a:ext cx="1036843" cy="774383"/>
          </a:xfrm>
          <a:prstGeom prst="rect">
            <a:avLst/>
          </a:prstGeom>
        </p:spPr>
      </p:pic>
      <p:pic>
        <p:nvPicPr>
          <p:cNvPr id="13" name="object 23">
            <a:extLst>
              <a:ext uri="{FF2B5EF4-FFF2-40B4-BE49-F238E27FC236}">
                <a16:creationId xmlns:a16="http://schemas.microsoft.com/office/drawing/2014/main" id="{D2B2622F-0592-D8E1-424D-9747EA03AC25}"/>
              </a:ext>
            </a:extLst>
          </p:cNvPr>
          <p:cNvPicPr/>
          <p:nvPr/>
        </p:nvPicPr>
        <p:blipFill>
          <a:blip r:embed="rId6" cstate="print"/>
          <a:stretch>
            <a:fillRect/>
          </a:stretch>
        </p:blipFill>
        <p:spPr>
          <a:xfrm>
            <a:off x="9754193" y="528140"/>
            <a:ext cx="2180279" cy="6498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8EA8-F052-1A5E-4E07-C3F551B55734}"/>
              </a:ext>
            </a:extLst>
          </p:cNvPr>
          <p:cNvSpPr>
            <a:spLocks noGrp="1"/>
          </p:cNvSpPr>
          <p:nvPr>
            <p:ph type="title"/>
          </p:nvPr>
        </p:nvSpPr>
        <p:spPr>
          <a:xfrm>
            <a:off x="954314" y="386897"/>
            <a:ext cx="10515600" cy="1325563"/>
          </a:xfrm>
        </p:spPr>
        <p:txBody>
          <a:bodyPr>
            <a:noAutofit/>
          </a:bodyPr>
          <a:lstStyle/>
          <a:p>
            <a:br>
              <a:rPr lang="en-US" sz="4300" b="1">
                <a:solidFill>
                  <a:srgbClr val="00B0F0"/>
                </a:solidFill>
                <a:latin typeface="Circe"/>
                <a:cs typeface="Times New Roman"/>
              </a:rPr>
            </a:br>
            <a:r>
              <a:rPr lang="en-US" sz="4300" b="1">
                <a:solidFill>
                  <a:srgbClr val="00B0F0"/>
                </a:solidFill>
                <a:latin typeface="Circe"/>
                <a:cs typeface="Times New Roman"/>
              </a:rPr>
              <a:t>Planned Giving Cues</a:t>
            </a:r>
            <a:br>
              <a:rPr lang="en-US" sz="4300" b="1">
                <a:latin typeface="Circe"/>
              </a:rPr>
            </a:br>
            <a:r>
              <a:rPr lang="en-US" sz="4300" b="1">
                <a:solidFill>
                  <a:srgbClr val="00B0F0"/>
                </a:solidFill>
                <a:latin typeface="Circe"/>
                <a:cs typeface="Times New Roman"/>
              </a:rPr>
              <a:t>Observe-Inquire-Not ask for $</a:t>
            </a:r>
            <a:br>
              <a:rPr lang="en-US" sz="4300" b="1">
                <a:latin typeface="Circe"/>
              </a:rPr>
            </a:br>
            <a:endParaRPr lang="en-US" sz="4300" b="1">
              <a:solidFill>
                <a:srgbClr val="00B0F0"/>
              </a:solidFill>
              <a:latin typeface="Circe"/>
            </a:endParaRPr>
          </a:p>
        </p:txBody>
      </p:sp>
      <p:sp>
        <p:nvSpPr>
          <p:cNvPr id="3" name="Slide Number Placeholder 2">
            <a:extLst>
              <a:ext uri="{FF2B5EF4-FFF2-40B4-BE49-F238E27FC236}">
                <a16:creationId xmlns:a16="http://schemas.microsoft.com/office/drawing/2014/main" id="{676012B8-A430-E80E-6687-91504B6CB53A}"/>
              </a:ext>
            </a:extLst>
          </p:cNvPr>
          <p:cNvSpPr>
            <a:spLocks noGrp="1"/>
          </p:cNvSpPr>
          <p:nvPr>
            <p:ph type="sldNum" sz="quarter" idx="12"/>
          </p:nvPr>
        </p:nvSpPr>
        <p:spPr/>
        <p:txBody>
          <a:bodyPr/>
          <a:lstStyle/>
          <a:p>
            <a:fld id="{B6F15528-21DE-4FAA-801E-634DDDAF4B2B}" type="slidenum">
              <a:rPr lang="en-US" smtClean="0"/>
              <a:t>8</a:t>
            </a:fld>
            <a:endParaRPr lang="en-US"/>
          </a:p>
        </p:txBody>
      </p:sp>
      <p:sp>
        <p:nvSpPr>
          <p:cNvPr id="4" name="TextBox 3">
            <a:extLst>
              <a:ext uri="{FF2B5EF4-FFF2-40B4-BE49-F238E27FC236}">
                <a16:creationId xmlns:a16="http://schemas.microsoft.com/office/drawing/2014/main" id="{E33A2775-31BD-B272-6818-E285AE6FB84F}"/>
              </a:ext>
            </a:extLst>
          </p:cNvPr>
          <p:cNvSpPr txBox="1"/>
          <p:nvPr/>
        </p:nvSpPr>
        <p:spPr>
          <a:xfrm>
            <a:off x="957943" y="1713467"/>
            <a:ext cx="8807778" cy="4462760"/>
          </a:xfrm>
          <a:prstGeom prst="rect">
            <a:avLst/>
          </a:prstGeom>
          <a:noFill/>
        </p:spPr>
        <p:txBody>
          <a:bodyPr wrap="square" lIns="91440" tIns="45720" rIns="91440" bIns="45720" rtlCol="0" anchor="t">
            <a:spAutoFit/>
          </a:bodyPr>
          <a:lstStyle/>
          <a:p>
            <a:pPr marL="342900" indent="-342900">
              <a:buAutoNum type="arabicPeriod"/>
            </a:pPr>
            <a:r>
              <a:rPr lang="en-US" sz="2200">
                <a:latin typeface="Circe"/>
                <a:cs typeface="Times New Roman"/>
              </a:rPr>
              <a:t>Penn is important to me.</a:t>
            </a:r>
          </a:p>
          <a:p>
            <a:pPr marL="342900" indent="-342900">
              <a:buAutoNum type="arabicPeriod"/>
            </a:pPr>
            <a:r>
              <a:rPr lang="en-US" sz="2200">
                <a:latin typeface="Circe"/>
                <a:cs typeface="Times New Roman"/>
              </a:rPr>
              <a:t>I want to do more, but this is all I can do this year.</a:t>
            </a:r>
          </a:p>
          <a:p>
            <a:pPr marL="342900" indent="-342900">
              <a:buAutoNum type="arabicPeriod"/>
            </a:pPr>
            <a:r>
              <a:rPr lang="en-US" sz="2200">
                <a:latin typeface="Circe"/>
                <a:cs typeface="Times New Roman"/>
              </a:rPr>
              <a:t>A person talks about how they need more income in retirement (CGA/CRT).</a:t>
            </a:r>
          </a:p>
          <a:p>
            <a:pPr marL="342900" indent="-342900">
              <a:buAutoNum type="arabicPeriod"/>
            </a:pPr>
            <a:r>
              <a:rPr lang="en-US" sz="2200">
                <a:latin typeface="Circe"/>
                <a:cs typeface="Times New Roman"/>
              </a:rPr>
              <a:t>No children/heirs.</a:t>
            </a:r>
          </a:p>
          <a:p>
            <a:pPr marL="342900" indent="-342900">
              <a:buAutoNum type="arabicPeriod"/>
            </a:pPr>
            <a:r>
              <a:rPr lang="en-US" sz="2200">
                <a:latin typeface="Circe"/>
                <a:cs typeface="Times New Roman"/>
              </a:rPr>
              <a:t>Age reference.</a:t>
            </a:r>
          </a:p>
          <a:p>
            <a:pPr marL="342900" indent="-342900">
              <a:buAutoNum type="arabicPeriod"/>
            </a:pPr>
            <a:r>
              <a:rPr lang="en-US" sz="2200">
                <a:latin typeface="Circe"/>
                <a:cs typeface="Times New Roman"/>
              </a:rPr>
              <a:t>Long-term donor at any level of giving-loyalty.</a:t>
            </a:r>
          </a:p>
          <a:p>
            <a:pPr marL="342900" indent="-342900">
              <a:buAutoNum type="arabicPeriod"/>
            </a:pPr>
            <a:r>
              <a:rPr lang="en-US" sz="2200">
                <a:latin typeface="Circe"/>
                <a:cs typeface="Times New Roman"/>
              </a:rPr>
              <a:t>Alternative assets (boat/airplane/vacation home/art/cryptocurrency/NFT.</a:t>
            </a:r>
          </a:p>
          <a:p>
            <a:pPr marL="342900" indent="-342900">
              <a:buAutoNum type="arabicPeriod"/>
            </a:pPr>
            <a:r>
              <a:rPr lang="en-US" sz="2200">
                <a:latin typeface="Circe"/>
                <a:cs typeface="Times New Roman"/>
              </a:rPr>
              <a:t>Sale of a residence.</a:t>
            </a:r>
          </a:p>
          <a:p>
            <a:pPr marL="342900" indent="-342900">
              <a:buAutoNum type="arabicPeriod"/>
            </a:pPr>
            <a:r>
              <a:rPr lang="en-US" sz="2200">
                <a:latin typeface="Circe"/>
                <a:cs typeface="Times New Roman"/>
              </a:rPr>
              <a:t>Sale of a business.</a:t>
            </a:r>
          </a:p>
          <a:p>
            <a:pPr marL="342900" indent="-342900">
              <a:buAutoNum type="arabicPeriod"/>
            </a:pPr>
            <a:r>
              <a:rPr lang="en-US" sz="2200">
                <a:latin typeface="Circe"/>
                <a:cs typeface="Times New Roman"/>
              </a:rPr>
              <a:t>Retirement.</a:t>
            </a:r>
          </a:p>
          <a:p>
            <a:pPr marL="342900" indent="-342900">
              <a:buAutoNum type="arabicPeriod"/>
            </a:pPr>
            <a:endParaRPr lang="en-US" sz="2000">
              <a:latin typeface="Circe"/>
              <a:cs typeface="Times New Roman"/>
            </a:endParaRPr>
          </a:p>
        </p:txBody>
      </p:sp>
      <p:pic>
        <p:nvPicPr>
          <p:cNvPr id="5" name="Picture 4">
            <a:extLst>
              <a:ext uri="{FF2B5EF4-FFF2-40B4-BE49-F238E27FC236}">
                <a16:creationId xmlns:a16="http://schemas.microsoft.com/office/drawing/2014/main" id="{12D9B687-6F13-E886-4D26-112045DD0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6" name="Picture 5">
            <a:extLst>
              <a:ext uri="{FF2B5EF4-FFF2-40B4-BE49-F238E27FC236}">
                <a16:creationId xmlns:a16="http://schemas.microsoft.com/office/drawing/2014/main" id="{CB50E08D-5E69-6C9D-260B-3725E7248B62}"/>
              </a:ext>
            </a:extLst>
          </p:cNvPr>
          <p:cNvPicPr>
            <a:picLocks noChangeAspect="1"/>
          </p:cNvPicPr>
          <p:nvPr/>
        </p:nvPicPr>
        <p:blipFill>
          <a:blip r:embed="rId3"/>
          <a:srcRect/>
          <a:stretch/>
        </p:blipFill>
        <p:spPr>
          <a:xfrm>
            <a:off x="438288" y="5702617"/>
            <a:ext cx="1036843" cy="774383"/>
          </a:xfrm>
          <a:prstGeom prst="rect">
            <a:avLst/>
          </a:prstGeom>
        </p:spPr>
      </p:pic>
      <p:pic>
        <p:nvPicPr>
          <p:cNvPr id="7" name="object 23">
            <a:extLst>
              <a:ext uri="{FF2B5EF4-FFF2-40B4-BE49-F238E27FC236}">
                <a16:creationId xmlns:a16="http://schemas.microsoft.com/office/drawing/2014/main" id="{E9D86DC4-F221-C89A-2805-221B4FA0FBA7}"/>
              </a:ext>
            </a:extLst>
          </p:cNvPr>
          <p:cNvPicPr/>
          <p:nvPr/>
        </p:nvPicPr>
        <p:blipFill>
          <a:blip r:embed="rId4" cstate="print"/>
          <a:stretch>
            <a:fillRect/>
          </a:stretch>
        </p:blipFill>
        <p:spPr>
          <a:xfrm>
            <a:off x="9754193" y="528140"/>
            <a:ext cx="2180279" cy="649817"/>
          </a:xfrm>
          <a:prstGeom prst="rect">
            <a:avLst/>
          </a:prstGeom>
        </p:spPr>
      </p:pic>
    </p:spTree>
    <p:extLst>
      <p:ext uri="{BB962C8B-B14F-4D97-AF65-F5344CB8AC3E}">
        <p14:creationId xmlns:p14="http://schemas.microsoft.com/office/powerpoint/2010/main" val="291532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673EA-7924-3C40-F39F-A57009D14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D9058-3D2A-BC7F-D8CF-9B09BC721A64}"/>
              </a:ext>
            </a:extLst>
          </p:cNvPr>
          <p:cNvSpPr>
            <a:spLocks noGrp="1"/>
          </p:cNvSpPr>
          <p:nvPr>
            <p:ph type="title"/>
          </p:nvPr>
        </p:nvSpPr>
        <p:spPr>
          <a:xfrm>
            <a:off x="954314" y="372383"/>
            <a:ext cx="10515600" cy="1325563"/>
          </a:xfrm>
        </p:spPr>
        <p:txBody>
          <a:bodyPr>
            <a:noAutofit/>
          </a:bodyPr>
          <a:lstStyle/>
          <a:p>
            <a:br>
              <a:rPr lang="en-US" sz="4300" b="1">
                <a:solidFill>
                  <a:srgbClr val="00B0F0"/>
                </a:solidFill>
                <a:latin typeface="Circe"/>
                <a:cs typeface="Times New Roman"/>
              </a:rPr>
            </a:br>
            <a:r>
              <a:rPr lang="en-US" sz="4300" b="1">
                <a:solidFill>
                  <a:srgbClr val="00B0F0"/>
                </a:solidFill>
                <a:latin typeface="Circe"/>
                <a:cs typeface="Times New Roman"/>
              </a:rPr>
              <a:t>Planned Giving Cues</a:t>
            </a:r>
            <a:br>
              <a:rPr lang="en-US" sz="4300" b="1">
                <a:latin typeface="Circe"/>
              </a:rPr>
            </a:br>
            <a:r>
              <a:rPr lang="en-US" sz="4300" b="1">
                <a:solidFill>
                  <a:srgbClr val="00B0F0"/>
                </a:solidFill>
                <a:latin typeface="Circe"/>
                <a:cs typeface="Times New Roman"/>
              </a:rPr>
              <a:t>Observe-Inquire-Not ask for $</a:t>
            </a:r>
            <a:br>
              <a:rPr lang="en-US" sz="4300" b="1">
                <a:latin typeface="Circe"/>
              </a:rPr>
            </a:br>
            <a:endParaRPr lang="en-US" sz="4300" b="1">
              <a:solidFill>
                <a:srgbClr val="00B0F0"/>
              </a:solidFill>
              <a:latin typeface="Circe"/>
            </a:endParaRPr>
          </a:p>
        </p:txBody>
      </p:sp>
      <p:sp>
        <p:nvSpPr>
          <p:cNvPr id="3" name="Slide Number Placeholder 2">
            <a:extLst>
              <a:ext uri="{FF2B5EF4-FFF2-40B4-BE49-F238E27FC236}">
                <a16:creationId xmlns:a16="http://schemas.microsoft.com/office/drawing/2014/main" id="{5A71A199-63FB-D4AA-871F-B43B36C1E965}"/>
              </a:ext>
            </a:extLst>
          </p:cNvPr>
          <p:cNvSpPr>
            <a:spLocks noGrp="1"/>
          </p:cNvSpPr>
          <p:nvPr>
            <p:ph type="sldNum" sz="quarter" idx="12"/>
          </p:nvPr>
        </p:nvSpPr>
        <p:spPr/>
        <p:txBody>
          <a:bodyPr/>
          <a:lstStyle/>
          <a:p>
            <a:fld id="{B6F15528-21DE-4FAA-801E-634DDDAF4B2B}" type="slidenum">
              <a:rPr lang="en-US" smtClean="0"/>
              <a:t>9</a:t>
            </a:fld>
            <a:endParaRPr lang="en-US"/>
          </a:p>
        </p:txBody>
      </p:sp>
      <p:sp>
        <p:nvSpPr>
          <p:cNvPr id="4" name="TextBox 3">
            <a:extLst>
              <a:ext uri="{FF2B5EF4-FFF2-40B4-BE49-F238E27FC236}">
                <a16:creationId xmlns:a16="http://schemas.microsoft.com/office/drawing/2014/main" id="{BA1BBBE5-CAF0-C16A-781F-D6C565D54885}"/>
              </a:ext>
            </a:extLst>
          </p:cNvPr>
          <p:cNvSpPr txBox="1"/>
          <p:nvPr/>
        </p:nvSpPr>
        <p:spPr>
          <a:xfrm>
            <a:off x="957943" y="1822325"/>
            <a:ext cx="8839200" cy="3077766"/>
          </a:xfrm>
          <a:prstGeom prst="rect">
            <a:avLst/>
          </a:prstGeom>
          <a:noFill/>
        </p:spPr>
        <p:txBody>
          <a:bodyPr wrap="square" lIns="91440" tIns="45720" rIns="91440" bIns="45720" rtlCol="0" anchor="t">
            <a:spAutoFit/>
          </a:bodyPr>
          <a:lstStyle/>
          <a:p>
            <a:r>
              <a:rPr lang="en-US" sz="2200">
                <a:latin typeface="Circe"/>
                <a:cs typeface="Times New Roman"/>
              </a:rPr>
              <a:t>11. Passing of a spouse or partner.</a:t>
            </a:r>
            <a:endParaRPr lang="en-US" sz="2200">
              <a:latin typeface="Circe"/>
              <a:ea typeface="Calibri"/>
              <a:cs typeface="Calibri"/>
            </a:endParaRPr>
          </a:p>
          <a:p>
            <a:r>
              <a:rPr lang="en-US" sz="2200">
                <a:latin typeface="Circe"/>
                <a:cs typeface="Times New Roman"/>
              </a:rPr>
              <a:t>12. Mentions an IRA for tax-wise strategies (IRA/QCD/RMD).</a:t>
            </a:r>
          </a:p>
          <a:p>
            <a:r>
              <a:rPr lang="en-US" sz="2200">
                <a:latin typeface="Circe"/>
                <a:cs typeface="Times New Roman"/>
              </a:rPr>
              <a:t>13. A person is a long-time investor, and they talk about how they need to                avoid long-term gains.</a:t>
            </a:r>
            <a:endParaRPr lang="en-US" sz="2200">
              <a:latin typeface="Circe"/>
              <a:ea typeface="Calibri"/>
              <a:cs typeface="Calibri"/>
            </a:endParaRPr>
          </a:p>
          <a:p>
            <a:r>
              <a:rPr lang="en-US" sz="2200">
                <a:latin typeface="Circe"/>
                <a:cs typeface="Times New Roman"/>
              </a:rPr>
              <a:t>14. Stock market reference (appreciate securities)</a:t>
            </a:r>
            <a:endParaRPr lang="en-US" sz="2200">
              <a:latin typeface="Circe"/>
              <a:ea typeface="Calibri"/>
              <a:cs typeface="Calibri"/>
            </a:endParaRPr>
          </a:p>
          <a:p>
            <a:r>
              <a:rPr lang="en-US" sz="2200">
                <a:latin typeface="Circe"/>
                <a:cs typeface="Times New Roman"/>
              </a:rPr>
              <a:t>15. Moving to a retirement community.</a:t>
            </a:r>
          </a:p>
          <a:p>
            <a:r>
              <a:rPr lang="en-US" sz="2200">
                <a:latin typeface="Circe"/>
                <a:cs typeface="Times New Roman"/>
              </a:rPr>
              <a:t>16. Existence of a DAF (D&amp;C as the remainder beneficiary).</a:t>
            </a:r>
          </a:p>
          <a:p>
            <a:r>
              <a:rPr lang="en-US" sz="2200">
                <a:latin typeface="Circe"/>
                <a:cs typeface="Times New Roman"/>
              </a:rPr>
              <a:t>17. Mentions financial planning.</a:t>
            </a:r>
          </a:p>
          <a:p>
            <a:pPr marL="342900" indent="-342900">
              <a:buAutoNum type="arabicPeriod"/>
            </a:pPr>
            <a:endParaRPr lang="en-US">
              <a:latin typeface="Circe Light"/>
            </a:endParaRPr>
          </a:p>
        </p:txBody>
      </p:sp>
      <p:pic>
        <p:nvPicPr>
          <p:cNvPr id="5" name="Picture 4">
            <a:extLst>
              <a:ext uri="{FF2B5EF4-FFF2-40B4-BE49-F238E27FC236}">
                <a16:creationId xmlns:a16="http://schemas.microsoft.com/office/drawing/2014/main" id="{07BA6B5F-03BB-4301-28AE-4D187EA8B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86" y="2899392"/>
            <a:ext cx="3940612" cy="3958605"/>
          </a:xfrm>
          <a:prstGeom prst="rect">
            <a:avLst/>
          </a:prstGeom>
          <a:ln>
            <a:noFill/>
          </a:ln>
        </p:spPr>
      </p:pic>
      <p:pic>
        <p:nvPicPr>
          <p:cNvPr id="6" name="Picture 5">
            <a:extLst>
              <a:ext uri="{FF2B5EF4-FFF2-40B4-BE49-F238E27FC236}">
                <a16:creationId xmlns:a16="http://schemas.microsoft.com/office/drawing/2014/main" id="{E02ACBE1-EBA3-2C4D-42A9-C501F0A3A1CF}"/>
              </a:ext>
            </a:extLst>
          </p:cNvPr>
          <p:cNvPicPr>
            <a:picLocks noChangeAspect="1"/>
          </p:cNvPicPr>
          <p:nvPr/>
        </p:nvPicPr>
        <p:blipFill>
          <a:blip r:embed="rId4"/>
          <a:srcRect/>
          <a:stretch/>
        </p:blipFill>
        <p:spPr>
          <a:xfrm>
            <a:off x="438288" y="5702617"/>
            <a:ext cx="1036843" cy="774383"/>
          </a:xfrm>
          <a:prstGeom prst="rect">
            <a:avLst/>
          </a:prstGeom>
        </p:spPr>
      </p:pic>
      <p:pic>
        <p:nvPicPr>
          <p:cNvPr id="7" name="object 23">
            <a:extLst>
              <a:ext uri="{FF2B5EF4-FFF2-40B4-BE49-F238E27FC236}">
                <a16:creationId xmlns:a16="http://schemas.microsoft.com/office/drawing/2014/main" id="{0606FE30-F4B3-80CD-7AB4-CC844B7092D9}"/>
              </a:ext>
            </a:extLst>
          </p:cNvPr>
          <p:cNvPicPr/>
          <p:nvPr/>
        </p:nvPicPr>
        <p:blipFill>
          <a:blip r:embed="rId5" cstate="print"/>
          <a:stretch>
            <a:fillRect/>
          </a:stretch>
        </p:blipFill>
        <p:spPr>
          <a:xfrm>
            <a:off x="9754193" y="528140"/>
            <a:ext cx="2180279" cy="649817"/>
          </a:xfrm>
          <a:prstGeom prst="rect">
            <a:avLst/>
          </a:prstGeom>
        </p:spPr>
      </p:pic>
    </p:spTree>
    <p:extLst>
      <p:ext uri="{BB962C8B-B14F-4D97-AF65-F5344CB8AC3E}">
        <p14:creationId xmlns:p14="http://schemas.microsoft.com/office/powerpoint/2010/main" val="892537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1366E17-FC40-1E4B-B090-99AE2233E491}" vid="{8966F4CF-77D9-AB49-98AC-29351C5A2E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NACGP_PowerPointTemplate</Template>
  <TotalTime>179</TotalTime>
  <Words>1917</Words>
  <Application>Microsoft Office PowerPoint</Application>
  <PresentationFormat>Widescreen</PresentationFormat>
  <Paragraphs>304</Paragraphs>
  <Slides>38</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Arial</vt:lpstr>
      <vt:lpstr>Calibri</vt:lpstr>
      <vt:lpstr>Calibri Light</vt:lpstr>
      <vt:lpstr>Circe</vt:lpstr>
      <vt:lpstr>Circe Light</vt:lpstr>
      <vt:lpstr>Times New Roman</vt:lpstr>
      <vt:lpstr>Trebuchet MS</vt:lpstr>
      <vt:lpstr>Office Theme</vt:lpstr>
      <vt:lpstr>2025 Planned Giving Playbook </vt:lpstr>
      <vt:lpstr>How Big is Planned Giving?</vt:lpstr>
      <vt:lpstr>PowerPoint Presentation</vt:lpstr>
      <vt:lpstr>WHY Planned Giving?</vt:lpstr>
      <vt:lpstr>What is Gift Planning?</vt:lpstr>
      <vt:lpstr>Smart Ways to Give Now</vt:lpstr>
      <vt:lpstr>Everyone can make a bequest...</vt:lpstr>
      <vt:lpstr> Planned Giving Cues Observe-Inquire-Not ask for $ </vt:lpstr>
      <vt:lpstr> Planned Giving Cues Observe-Inquire-Not ask for $ </vt:lpstr>
      <vt:lpstr>PowerPoint Presentation</vt:lpstr>
      <vt:lpstr>PowerPoint Presentation</vt:lpstr>
      <vt:lpstr>PowerPoint Presentation</vt:lpstr>
      <vt:lpstr>PowerPoint Presentation</vt:lpstr>
      <vt:lpstr>PowerPoint Presentation</vt:lpstr>
      <vt:lpstr>PowerPoint Presentation</vt:lpstr>
      <vt:lpstr>Gift Planning Marketing:  Practical Insights for All Sizes </vt:lpstr>
      <vt:lpstr> Why Marketing Matters in  Gift Planning </vt:lpstr>
      <vt:lpstr>  Marketing vs. Relying on  Frontline Fundraisers Alone  </vt:lpstr>
      <vt:lpstr>  Rutgers Strategies:  Multi-Channel Campaigns   </vt:lpstr>
      <vt:lpstr>PowerPoint Presentation</vt:lpstr>
      <vt:lpstr>PowerPoint Presentation</vt:lpstr>
      <vt:lpstr>PowerPoint Presentation</vt:lpstr>
      <vt:lpstr>  Internal Marketing Matters Too    </vt:lpstr>
      <vt:lpstr>   Cost-Effective Marketing for  Small Shops    </vt:lpstr>
      <vt:lpstr>   Common Mistakes to Avoid     </vt:lpstr>
      <vt:lpstr>    Getting Started with Marketing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 from the  2025 Planned Giving Playbook   </vt:lpstr>
      <vt:lpstr>Become a Member Today!   Receive a discount for Planned Giving Day on June 5th.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Mollie Toland</dc:creator>
  <cp:lastModifiedBy>Bryan Nemeth</cp:lastModifiedBy>
  <cp:revision>70</cp:revision>
  <dcterms:created xsi:type="dcterms:W3CDTF">2016-10-10T17:38:47Z</dcterms:created>
  <dcterms:modified xsi:type="dcterms:W3CDTF">2025-03-28T23:32:43Z</dcterms:modified>
</cp:coreProperties>
</file>